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Lst>
  <p:notesMasterIdLst>
    <p:notesMasterId r:id="rId55"/>
  </p:notesMasterIdLst>
  <p:handoutMasterIdLst>
    <p:handoutMasterId r:id="rId56"/>
  </p:handoutMasterIdLst>
  <p:sldIdLst>
    <p:sldId id="380" r:id="rId5"/>
    <p:sldId id="458" r:id="rId6"/>
    <p:sldId id="467" r:id="rId7"/>
    <p:sldId id="466" r:id="rId8"/>
    <p:sldId id="468" r:id="rId9"/>
    <p:sldId id="463" r:id="rId10"/>
    <p:sldId id="470" r:id="rId11"/>
    <p:sldId id="471" r:id="rId12"/>
    <p:sldId id="473" r:id="rId13"/>
    <p:sldId id="474" r:id="rId14"/>
    <p:sldId id="469" r:id="rId15"/>
    <p:sldId id="472" r:id="rId16"/>
    <p:sldId id="478" r:id="rId17"/>
    <p:sldId id="475" r:id="rId18"/>
    <p:sldId id="476" r:id="rId19"/>
    <p:sldId id="479" r:id="rId20"/>
    <p:sldId id="477" r:id="rId21"/>
    <p:sldId id="459" r:id="rId22"/>
    <p:sldId id="488" r:id="rId23"/>
    <p:sldId id="480" r:id="rId24"/>
    <p:sldId id="481" r:id="rId25"/>
    <p:sldId id="483" r:id="rId26"/>
    <p:sldId id="485" r:id="rId27"/>
    <p:sldId id="484" r:id="rId28"/>
    <p:sldId id="487" r:id="rId29"/>
    <p:sldId id="460" r:id="rId30"/>
    <p:sldId id="486" r:id="rId31"/>
    <p:sldId id="494" r:id="rId32"/>
    <p:sldId id="493" r:id="rId33"/>
    <p:sldId id="489" r:id="rId34"/>
    <p:sldId id="490" r:id="rId35"/>
    <p:sldId id="491" r:id="rId36"/>
    <p:sldId id="495" r:id="rId37"/>
    <p:sldId id="497" r:id="rId38"/>
    <p:sldId id="498" r:id="rId39"/>
    <p:sldId id="499" r:id="rId40"/>
    <p:sldId id="500" r:id="rId41"/>
    <p:sldId id="501" r:id="rId42"/>
    <p:sldId id="502" r:id="rId43"/>
    <p:sldId id="503" r:id="rId44"/>
    <p:sldId id="444" r:id="rId45"/>
    <p:sldId id="507" r:id="rId46"/>
    <p:sldId id="432" r:id="rId47"/>
    <p:sldId id="448" r:id="rId48"/>
    <p:sldId id="452" r:id="rId49"/>
    <p:sldId id="454" r:id="rId50"/>
    <p:sldId id="455" r:id="rId51"/>
    <p:sldId id="505" r:id="rId52"/>
    <p:sldId id="506" r:id="rId53"/>
    <p:sldId id="504" r:id="rId54"/>
  </p:sldIdLst>
  <p:sldSz cx="12192000" cy="6858000"/>
  <p:notesSz cx="6669088" cy="9896475"/>
  <p:defaultTextStyle>
    <a:defPPr>
      <a:defRPr lang="en-US"/>
    </a:defPPr>
    <a:lvl1pPr algn="l" rtl="0" fontAlgn="base">
      <a:spcBef>
        <a:spcPct val="0"/>
      </a:spcBef>
      <a:spcAft>
        <a:spcPct val="0"/>
      </a:spcAft>
      <a:defRPr kern="1200">
        <a:solidFill>
          <a:schemeClr val="tx1"/>
        </a:solidFill>
        <a:latin typeface="Century Gothic" pitchFamily="34" charset="0"/>
        <a:ea typeface="+mn-ea"/>
        <a:cs typeface="+mn-cs"/>
      </a:defRPr>
    </a:lvl1pPr>
    <a:lvl2pPr marL="457200" algn="l" rtl="0" fontAlgn="base">
      <a:spcBef>
        <a:spcPct val="0"/>
      </a:spcBef>
      <a:spcAft>
        <a:spcPct val="0"/>
      </a:spcAft>
      <a:defRPr kern="1200">
        <a:solidFill>
          <a:schemeClr val="tx1"/>
        </a:solidFill>
        <a:latin typeface="Century Gothic" pitchFamily="34" charset="0"/>
        <a:ea typeface="+mn-ea"/>
        <a:cs typeface="+mn-cs"/>
      </a:defRPr>
    </a:lvl2pPr>
    <a:lvl3pPr marL="914400" algn="l" rtl="0" fontAlgn="base">
      <a:spcBef>
        <a:spcPct val="0"/>
      </a:spcBef>
      <a:spcAft>
        <a:spcPct val="0"/>
      </a:spcAft>
      <a:defRPr kern="1200">
        <a:solidFill>
          <a:schemeClr val="tx1"/>
        </a:solidFill>
        <a:latin typeface="Century Gothic" pitchFamily="34" charset="0"/>
        <a:ea typeface="+mn-ea"/>
        <a:cs typeface="+mn-cs"/>
      </a:defRPr>
    </a:lvl3pPr>
    <a:lvl4pPr marL="1371600" algn="l" rtl="0" fontAlgn="base">
      <a:spcBef>
        <a:spcPct val="0"/>
      </a:spcBef>
      <a:spcAft>
        <a:spcPct val="0"/>
      </a:spcAft>
      <a:defRPr kern="1200">
        <a:solidFill>
          <a:schemeClr val="tx1"/>
        </a:solidFill>
        <a:latin typeface="Century Gothic" pitchFamily="34" charset="0"/>
        <a:ea typeface="+mn-ea"/>
        <a:cs typeface="+mn-cs"/>
      </a:defRPr>
    </a:lvl4pPr>
    <a:lvl5pPr marL="1828800" algn="l" rtl="0" fontAlgn="base">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3117">
          <p15:clr>
            <a:srgbClr val="A4A3A4"/>
          </p15:clr>
        </p15:guide>
        <p15:guide id="2"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LMAN Alfred" initials="GA"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39598"/>
    <a:srgbClr val="F58220"/>
    <a:srgbClr val="0054A6"/>
    <a:srgbClr val="EAEDF3"/>
    <a:srgbClr val="D5D7DB"/>
    <a:srgbClr val="FF620F"/>
    <a:srgbClr val="1863B6"/>
    <a:srgbClr val="0088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CCDD1-F18E-4EC4-87CD-F2AEC22116BC}" v="483" dt="2018-05-15T14:45:47.703"/>
    <p1510:client id="{D84572EE-C933-48EE-A4B8-D0C0C4334F06}" v="1245" dt="2018-05-15T14:46:33.469"/>
    <p1510:client id="{96E0BFA5-656F-4301-819E-244C0AEA84BC}" v="49" dt="2018-05-15T13:52:12.713"/>
    <p1510:client id="{03EE1C05-F288-4655-8C85-516845AE4671}" v="384" dt="2018-05-15T14:43:16.701"/>
    <p1510:client id="{97E2C733-A8D5-4819-8E83-61E425AD7D11}" v="55" dt="2018-05-15T14:04:00.9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0957" autoAdjust="0"/>
  </p:normalViewPr>
  <p:slideViewPr>
    <p:cSldViewPr>
      <p:cViewPr>
        <p:scale>
          <a:sx n="100" d="100"/>
          <a:sy n="100" d="100"/>
        </p:scale>
        <p:origin x="-528" y="216"/>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77" d="100"/>
          <a:sy n="77" d="100"/>
        </p:scale>
        <p:origin x="-2136" y="-90"/>
      </p:cViewPr>
      <p:guideLst>
        <p:guide orient="horz" pos="3117"/>
        <p:guide pos="210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microsoft.com/office/2015/10/relationships/revisionInfo" Target="revisionInfo.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commentAuthors" Target="commentAuthors.xml"/><Relationship Id="rId59" Type="http://schemas.openxmlformats.org/officeDocument/2006/relationships/presProps" Target="pres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90543" cy="495162"/>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621" eaLnBrk="1" hangingPunct="1">
              <a:defRPr sz="1200" dirty="0">
                <a:latin typeface="Times New Roman" pitchFamily="18" charset="0"/>
              </a:defRPr>
            </a:lvl1pPr>
          </a:lstStyle>
          <a:p>
            <a:pPr>
              <a:defRPr/>
            </a:pPr>
            <a:endParaRPr lang="en-US" dirty="0"/>
          </a:p>
        </p:txBody>
      </p:sp>
      <p:sp>
        <p:nvSpPr>
          <p:cNvPr id="3075" name="Rectangle 3"/>
          <p:cNvSpPr>
            <a:spLocks noGrp="1" noChangeArrowheads="1"/>
          </p:cNvSpPr>
          <p:nvPr>
            <p:ph type="dt" sz="quarter" idx="1"/>
          </p:nvPr>
        </p:nvSpPr>
        <p:spPr bwMode="auto">
          <a:xfrm>
            <a:off x="3777037" y="0"/>
            <a:ext cx="2890543" cy="495162"/>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621" eaLnBrk="1" hangingPunct="1">
              <a:defRPr sz="1200" dirty="0">
                <a:latin typeface="Times New Roman" pitchFamily="18" charset="0"/>
              </a:defRPr>
            </a:lvl1pPr>
          </a:lstStyle>
          <a:p>
            <a:pPr>
              <a:defRPr/>
            </a:pPr>
            <a:endParaRPr lang="en-US" dirty="0"/>
          </a:p>
        </p:txBody>
      </p:sp>
      <p:sp>
        <p:nvSpPr>
          <p:cNvPr id="3076" name="Rectangle 4"/>
          <p:cNvSpPr>
            <a:spLocks noGrp="1" noChangeArrowheads="1"/>
          </p:cNvSpPr>
          <p:nvPr>
            <p:ph type="ftr" sz="quarter" idx="2"/>
          </p:nvPr>
        </p:nvSpPr>
        <p:spPr bwMode="auto">
          <a:xfrm>
            <a:off x="0" y="9399624"/>
            <a:ext cx="2890543" cy="49516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621" eaLnBrk="1" hangingPunct="1">
              <a:defRPr sz="1200" dirty="0">
                <a:latin typeface="Times New Roman" pitchFamily="18" charset="0"/>
              </a:defRPr>
            </a:lvl1pPr>
          </a:lstStyle>
          <a:p>
            <a:pPr>
              <a:defRPr/>
            </a:pPr>
            <a:endParaRPr lang="en-US" dirty="0"/>
          </a:p>
        </p:txBody>
      </p:sp>
      <p:sp>
        <p:nvSpPr>
          <p:cNvPr id="3077" name="Rectangle 5"/>
          <p:cNvSpPr>
            <a:spLocks noGrp="1" noChangeArrowheads="1"/>
          </p:cNvSpPr>
          <p:nvPr>
            <p:ph type="sldNum" sz="quarter" idx="3"/>
          </p:nvPr>
        </p:nvSpPr>
        <p:spPr bwMode="auto">
          <a:xfrm>
            <a:off x="3777037" y="9399624"/>
            <a:ext cx="2890543" cy="49516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621" eaLnBrk="1" hangingPunct="1">
              <a:defRPr sz="1200">
                <a:latin typeface="Times New Roman" pitchFamily="18" charset="0"/>
              </a:defRPr>
            </a:lvl1pPr>
          </a:lstStyle>
          <a:p>
            <a:pPr>
              <a:defRPr/>
            </a:pPr>
            <a:fld id="{FEFC4124-E496-4EB3-AD62-739D9B9DAD93}" type="slidenum">
              <a:rPr lang="en-US"/>
              <a:pPr>
                <a:defRPr/>
              </a:pPr>
              <a:t>‹#›</a:t>
            </a:fld>
            <a:endParaRPr lang="en-US" dirty="0"/>
          </a:p>
        </p:txBody>
      </p:sp>
    </p:spTree>
    <p:extLst>
      <p:ext uri="{BB962C8B-B14F-4D97-AF65-F5344CB8AC3E}">
        <p14:creationId xmlns:p14="http://schemas.microsoft.com/office/powerpoint/2010/main" val="1339348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890543" cy="495162"/>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621" eaLnBrk="1" hangingPunct="1">
              <a:defRPr sz="1200" dirty="0">
                <a:latin typeface="Times New Roman" pitchFamily="18" charset="0"/>
              </a:defRPr>
            </a:lvl1pPr>
          </a:lstStyle>
          <a:p>
            <a:pPr>
              <a:defRPr/>
            </a:pPr>
            <a:endParaRPr lang="en-US" dirty="0"/>
          </a:p>
        </p:txBody>
      </p:sp>
      <p:sp>
        <p:nvSpPr>
          <p:cNvPr id="40963" name="Rectangle 3"/>
          <p:cNvSpPr>
            <a:spLocks noGrp="1" noChangeArrowheads="1"/>
          </p:cNvSpPr>
          <p:nvPr>
            <p:ph type="dt" idx="1"/>
          </p:nvPr>
        </p:nvSpPr>
        <p:spPr bwMode="auto">
          <a:xfrm>
            <a:off x="3777037" y="0"/>
            <a:ext cx="2890543" cy="495162"/>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621" eaLnBrk="1" hangingPunct="1">
              <a:defRPr sz="1200" dirty="0">
                <a:latin typeface="Times New Roman" pitchFamily="18" charset="0"/>
              </a:defRPr>
            </a:lvl1pPr>
          </a:lstStyle>
          <a:p>
            <a:pPr>
              <a:defRPr/>
            </a:pPr>
            <a:endParaRPr lang="en-US" dirty="0"/>
          </a:p>
        </p:txBody>
      </p:sp>
      <p:sp>
        <p:nvSpPr>
          <p:cNvPr id="25604" name="Rectangle 4"/>
          <p:cNvSpPr>
            <a:spLocks noGrp="1" noRot="1" noChangeAspect="1" noChangeArrowheads="1" noTextEdit="1"/>
          </p:cNvSpPr>
          <p:nvPr>
            <p:ph type="sldImg" idx="2"/>
          </p:nvPr>
        </p:nvSpPr>
        <p:spPr bwMode="auto">
          <a:xfrm>
            <a:off x="36513" y="741363"/>
            <a:ext cx="6596062" cy="3711575"/>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667514" y="4701502"/>
            <a:ext cx="5334062" cy="4453077"/>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66" name="Rectangle 6"/>
          <p:cNvSpPr>
            <a:spLocks noGrp="1" noChangeArrowheads="1"/>
          </p:cNvSpPr>
          <p:nvPr>
            <p:ph type="ftr" sz="quarter" idx="4"/>
          </p:nvPr>
        </p:nvSpPr>
        <p:spPr bwMode="auto">
          <a:xfrm>
            <a:off x="0" y="9399624"/>
            <a:ext cx="2890543" cy="49516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621" eaLnBrk="1" hangingPunct="1">
              <a:defRPr sz="1200" dirty="0">
                <a:latin typeface="Times New Roman" pitchFamily="18" charset="0"/>
              </a:defRPr>
            </a:lvl1pPr>
          </a:lstStyle>
          <a:p>
            <a:pPr>
              <a:defRPr/>
            </a:pPr>
            <a:endParaRPr lang="en-US" dirty="0"/>
          </a:p>
        </p:txBody>
      </p:sp>
      <p:sp>
        <p:nvSpPr>
          <p:cNvPr id="40967" name="Rectangle 7"/>
          <p:cNvSpPr>
            <a:spLocks noGrp="1" noChangeArrowheads="1"/>
          </p:cNvSpPr>
          <p:nvPr>
            <p:ph type="sldNum" sz="quarter" idx="5"/>
          </p:nvPr>
        </p:nvSpPr>
        <p:spPr bwMode="auto">
          <a:xfrm>
            <a:off x="3777037" y="9399624"/>
            <a:ext cx="2890543" cy="495162"/>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621" eaLnBrk="1" hangingPunct="1">
              <a:defRPr sz="1200">
                <a:latin typeface="Times New Roman" pitchFamily="18" charset="0"/>
              </a:defRPr>
            </a:lvl1pPr>
          </a:lstStyle>
          <a:p>
            <a:pPr>
              <a:defRPr/>
            </a:pPr>
            <a:fld id="{848AA780-B31F-4CB8-9A02-FA5475702EC9}" type="slidenum">
              <a:rPr lang="en-US"/>
              <a:pPr>
                <a:defRPr/>
              </a:pPr>
              <a:t>‹#›</a:t>
            </a:fld>
            <a:endParaRPr lang="en-US" dirty="0"/>
          </a:p>
        </p:txBody>
      </p:sp>
    </p:spTree>
    <p:extLst>
      <p:ext uri="{BB962C8B-B14F-4D97-AF65-F5344CB8AC3E}">
        <p14:creationId xmlns:p14="http://schemas.microsoft.com/office/powerpoint/2010/main" val="41011500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3" y="741363"/>
            <a:ext cx="6596062" cy="37115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a:t>
            </a:fld>
            <a:endParaRPr lang="en-US" dirty="0"/>
          </a:p>
        </p:txBody>
      </p:sp>
    </p:spTree>
    <p:extLst>
      <p:ext uri="{BB962C8B-B14F-4D97-AF65-F5344CB8AC3E}">
        <p14:creationId xmlns:p14="http://schemas.microsoft.com/office/powerpoint/2010/main" val="1313872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13</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14</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15</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16</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17</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18</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19</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20</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21</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22</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23</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24</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26</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27</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28</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33</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within the UN context: </a:t>
            </a:r>
            <a:r>
              <a:rPr lang="en-US" sz="1200" kern="1200" dirty="0" smtClean="0">
                <a:solidFill>
                  <a:schemeClr val="tx1"/>
                </a:solidFill>
                <a:effectLst/>
                <a:latin typeface="Times New Roman" pitchFamily="18" charset="0"/>
                <a:ea typeface="+mn-ea"/>
                <a:cs typeface="+mn-cs"/>
              </a:rPr>
              <a:t>clear recommendations on the standardizations of future UN security telecommunications systems (connectivity, applications and procedures), and to inform UNSMS decision-makers and stakeholders so they can streamline their field investments for future security telecommunications services.</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Project</a:t>
            </a:r>
            <a:r>
              <a:rPr lang="en-US" sz="1200" kern="1200" baseline="0" dirty="0" smtClean="0">
                <a:solidFill>
                  <a:schemeClr val="tx1"/>
                </a:solidFill>
                <a:effectLst/>
                <a:latin typeface="Times New Roman" pitchFamily="18" charset="0"/>
                <a:ea typeface="+mn-ea"/>
                <a:cs typeface="+mn-cs"/>
              </a:rPr>
              <a:t> clients: UN agencies (UNSMS w/UNDSS and IASMN as main stakeholders) and the NGO community (through ETC)</a:t>
            </a:r>
          </a:p>
          <a:p>
            <a:r>
              <a:rPr lang="en-US" sz="1200" kern="1200" baseline="0" dirty="0" smtClean="0">
                <a:solidFill>
                  <a:schemeClr val="tx1"/>
                </a:solidFill>
                <a:effectLst/>
                <a:latin typeface="Times New Roman" pitchFamily="18" charset="0"/>
                <a:ea typeface="+mn-ea"/>
                <a:cs typeface="+mn-cs"/>
              </a:rPr>
              <a:t>So what I present to you, and what we work on with you, is only one side of TESS, the UN side, but we work also with the NGO community, via the emergency telecoms cluster, to provide guidance and standards for the wider humanitarian community</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Core project team: currently one full time </a:t>
            </a:r>
            <a:r>
              <a:rPr lang="en-US" sz="1200" kern="1200" baseline="0" dirty="0" err="1" smtClean="0">
                <a:solidFill>
                  <a:schemeClr val="tx1"/>
                </a:solidFill>
                <a:effectLst/>
                <a:latin typeface="Times New Roman" pitchFamily="18" charset="0"/>
                <a:ea typeface="+mn-ea"/>
                <a:cs typeface="+mn-cs"/>
              </a:rPr>
              <a:t>programme</a:t>
            </a:r>
            <a:r>
              <a:rPr lang="en-US" sz="1200" kern="1200" baseline="0" dirty="0" smtClean="0">
                <a:solidFill>
                  <a:schemeClr val="tx1"/>
                </a:solidFill>
                <a:effectLst/>
                <a:latin typeface="Times New Roman" pitchFamily="18" charset="0"/>
                <a:ea typeface="+mn-ea"/>
                <a:cs typeface="+mn-cs"/>
              </a:rPr>
              <a:t> manager (funded by WFP), two part-time soon to be full time technical staff (provided and funded by WFP), all finance/admin/logistics/project supervision is done by WFP, and soon a WFP security officer will join us on TDY, and we take on 2 more senior technical staff who can take over the assessment missions from me, and we are hiring a working group facilitator. All WFP funded.</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4 functional reporting lines.</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A clear but also well defined mandate, given by UNDSS: </a:t>
            </a:r>
            <a:r>
              <a:rPr lang="en-US" sz="1200" kern="1200" dirty="0" smtClean="0">
                <a:solidFill>
                  <a:schemeClr val="tx1"/>
                </a:solidFill>
                <a:effectLst/>
                <a:latin typeface="Times New Roman" pitchFamily="18" charset="0"/>
                <a:ea typeface="+mn-ea"/>
                <a:cs typeface="+mn-cs"/>
              </a:rPr>
              <a:t>‘TESS’, will make clear recommendations on the standardizations of future UN security telecommunications systems (connectivity, applications and procedures), and to inform UNSMS decision-makers and stakeholders so they can streamline their field investments for future security telecommunications services. </a:t>
            </a:r>
            <a:br>
              <a:rPr lang="en-US" sz="1200" kern="1200" dirty="0" smtClean="0">
                <a:solidFill>
                  <a:schemeClr val="tx1"/>
                </a:solidFill>
                <a:effectLst/>
                <a:latin typeface="Times New Roman" pitchFamily="18" charset="0"/>
                <a:ea typeface="+mn-ea"/>
                <a:cs typeface="+mn-cs"/>
              </a:rPr>
            </a:b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At</a:t>
            </a:r>
            <a:r>
              <a:rPr lang="en-US" sz="1200" kern="1200" baseline="0" dirty="0" smtClean="0">
                <a:solidFill>
                  <a:schemeClr val="tx1"/>
                </a:solidFill>
                <a:effectLst/>
                <a:latin typeface="Times New Roman" pitchFamily="18" charset="0"/>
                <a:ea typeface="+mn-ea"/>
                <a:cs typeface="+mn-cs"/>
              </a:rPr>
              <a:t> the same time we are </a:t>
            </a:r>
            <a:r>
              <a:rPr lang="en-US" sz="1200" kern="1200" dirty="0" smtClean="0">
                <a:solidFill>
                  <a:schemeClr val="tx1"/>
                </a:solidFill>
                <a:effectLst/>
                <a:latin typeface="Times New Roman" pitchFamily="18" charset="0"/>
                <a:ea typeface="+mn-ea"/>
                <a:cs typeface="+mn-cs"/>
              </a:rPr>
              <a:t>to provide to Designated Officials and field security personnel hands-on advice on issues such as assessing local GSM systems on their suitability as security telecommunications channels, re-assessing currently used systems, or comparing different technical solutions in functionality, cost and risks. </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The project’s final aim will be a new security telecommunications business model that is approved and supported by all inter-agency stakeholders and UNDSS. The project is a collaborate effort between UN agencies, NGOs, technical/operational/security specialists and the private sector.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41</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within the UN context: </a:t>
            </a:r>
            <a:r>
              <a:rPr lang="en-US" sz="1200" kern="1200" dirty="0" smtClean="0">
                <a:solidFill>
                  <a:schemeClr val="tx1"/>
                </a:solidFill>
                <a:effectLst/>
                <a:latin typeface="Times New Roman" pitchFamily="18" charset="0"/>
                <a:ea typeface="+mn-ea"/>
                <a:cs typeface="+mn-cs"/>
              </a:rPr>
              <a:t>clear recommendations on the standardizations of future UN security telecommunications systems (connectivity, applications and procedures), and to inform UNSMS decision-makers and stakeholders so they can streamline their field investments for future security telecommunications services.</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Project</a:t>
            </a:r>
            <a:r>
              <a:rPr lang="en-US" sz="1200" kern="1200" baseline="0" dirty="0" smtClean="0">
                <a:solidFill>
                  <a:schemeClr val="tx1"/>
                </a:solidFill>
                <a:effectLst/>
                <a:latin typeface="Times New Roman" pitchFamily="18" charset="0"/>
                <a:ea typeface="+mn-ea"/>
                <a:cs typeface="+mn-cs"/>
              </a:rPr>
              <a:t> clients: UN agencies (UNSMS w/UNDSS and IASMN as main stakeholders) and the NGO community (through ETC)</a:t>
            </a:r>
          </a:p>
          <a:p>
            <a:r>
              <a:rPr lang="en-US" sz="1200" kern="1200" baseline="0" dirty="0" smtClean="0">
                <a:solidFill>
                  <a:schemeClr val="tx1"/>
                </a:solidFill>
                <a:effectLst/>
                <a:latin typeface="Times New Roman" pitchFamily="18" charset="0"/>
                <a:ea typeface="+mn-ea"/>
                <a:cs typeface="+mn-cs"/>
              </a:rPr>
              <a:t>So what I present to you, and what we work on with you, is only one side of TESS, the UN side, but we work also with the NGO community, via the emergency telecoms cluster, to provide guidance and standards for the wider humanitarian community</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Core project team: currently one full time </a:t>
            </a:r>
            <a:r>
              <a:rPr lang="en-US" sz="1200" kern="1200" baseline="0" dirty="0" err="1" smtClean="0">
                <a:solidFill>
                  <a:schemeClr val="tx1"/>
                </a:solidFill>
                <a:effectLst/>
                <a:latin typeface="Times New Roman" pitchFamily="18" charset="0"/>
                <a:ea typeface="+mn-ea"/>
                <a:cs typeface="+mn-cs"/>
              </a:rPr>
              <a:t>programme</a:t>
            </a:r>
            <a:r>
              <a:rPr lang="en-US" sz="1200" kern="1200" baseline="0" dirty="0" smtClean="0">
                <a:solidFill>
                  <a:schemeClr val="tx1"/>
                </a:solidFill>
                <a:effectLst/>
                <a:latin typeface="Times New Roman" pitchFamily="18" charset="0"/>
                <a:ea typeface="+mn-ea"/>
                <a:cs typeface="+mn-cs"/>
              </a:rPr>
              <a:t> manager (funded by WFP), two part-time soon to be full time technical staff (provided and funded by WFP), all finance/admin/logistics/project supervision is done by WFP, and soon a WFP security officer will join us on TDY, and we take on 2 more senior technical staff who can take over the assessment missions from me, and we are hiring a working group facilitator. All WFP funded.</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4 functional reporting lines.</a:t>
            </a:r>
          </a:p>
          <a:p>
            <a:endParaRPr lang="en-US" sz="1200" kern="1200" baseline="0" dirty="0" smtClean="0">
              <a:solidFill>
                <a:schemeClr val="tx1"/>
              </a:solidFill>
              <a:effectLst/>
              <a:latin typeface="Times New Roman" pitchFamily="18" charset="0"/>
              <a:ea typeface="+mn-ea"/>
              <a:cs typeface="+mn-cs"/>
            </a:endParaRPr>
          </a:p>
          <a:p>
            <a:r>
              <a:rPr lang="en-US" sz="1200" kern="1200" baseline="0" dirty="0" smtClean="0">
                <a:solidFill>
                  <a:schemeClr val="tx1"/>
                </a:solidFill>
                <a:effectLst/>
                <a:latin typeface="Times New Roman" pitchFamily="18" charset="0"/>
                <a:ea typeface="+mn-ea"/>
                <a:cs typeface="+mn-cs"/>
              </a:rPr>
              <a:t>A clear but also well defined mandate, given by UNDSS: </a:t>
            </a:r>
            <a:r>
              <a:rPr lang="en-US" sz="1200" kern="1200" dirty="0" smtClean="0">
                <a:solidFill>
                  <a:schemeClr val="tx1"/>
                </a:solidFill>
                <a:effectLst/>
                <a:latin typeface="Times New Roman" pitchFamily="18" charset="0"/>
                <a:ea typeface="+mn-ea"/>
                <a:cs typeface="+mn-cs"/>
              </a:rPr>
              <a:t>‘TESS’, will make clear recommendations on the standardizations of future UN security telecommunications systems (connectivity, applications and procedures), and to inform UNSMS decision-makers and stakeholders so they can streamline their field investments for future security telecommunications services. </a:t>
            </a:r>
            <a:br>
              <a:rPr lang="en-US" sz="1200" kern="1200" dirty="0" smtClean="0">
                <a:solidFill>
                  <a:schemeClr val="tx1"/>
                </a:solidFill>
                <a:effectLst/>
                <a:latin typeface="Times New Roman" pitchFamily="18" charset="0"/>
                <a:ea typeface="+mn-ea"/>
                <a:cs typeface="+mn-cs"/>
              </a:rPr>
            </a:br>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At</a:t>
            </a:r>
            <a:r>
              <a:rPr lang="en-US" sz="1200" kern="1200" baseline="0" dirty="0" smtClean="0">
                <a:solidFill>
                  <a:schemeClr val="tx1"/>
                </a:solidFill>
                <a:effectLst/>
                <a:latin typeface="Times New Roman" pitchFamily="18" charset="0"/>
                <a:ea typeface="+mn-ea"/>
                <a:cs typeface="+mn-cs"/>
              </a:rPr>
              <a:t> the same time we are </a:t>
            </a:r>
            <a:r>
              <a:rPr lang="en-US" sz="1200" kern="1200" dirty="0" smtClean="0">
                <a:solidFill>
                  <a:schemeClr val="tx1"/>
                </a:solidFill>
                <a:effectLst/>
                <a:latin typeface="Times New Roman" pitchFamily="18" charset="0"/>
                <a:ea typeface="+mn-ea"/>
                <a:cs typeface="+mn-cs"/>
              </a:rPr>
              <a:t>to provide to Designated Officials and field security personnel hands-on advice on issues such as assessing local GSM systems on their suitability as security telecommunications channels, re-assessing currently used systems, or comparing different technical solutions in functionality, cost and risks. </a:t>
            </a:r>
          </a:p>
          <a:p>
            <a:endParaRPr lang="en-US" sz="1200" kern="1200" dirty="0" smtClean="0">
              <a:solidFill>
                <a:schemeClr val="tx1"/>
              </a:solidFill>
              <a:effectLst/>
              <a:latin typeface="Times New Roman" pitchFamily="18" charset="0"/>
              <a:ea typeface="+mn-ea"/>
              <a:cs typeface="+mn-cs"/>
            </a:endParaRPr>
          </a:p>
          <a:p>
            <a:r>
              <a:rPr lang="en-US" sz="1200" kern="1200" dirty="0" smtClean="0">
                <a:solidFill>
                  <a:schemeClr val="tx1"/>
                </a:solidFill>
                <a:effectLst/>
                <a:latin typeface="Times New Roman" pitchFamily="18" charset="0"/>
                <a:ea typeface="+mn-ea"/>
                <a:cs typeface="+mn-cs"/>
              </a:rPr>
              <a:t>The project’s final aim will be a new security telecommunications business model that is approved and supported by all inter-agency stakeholders and UNDSS. The project is a collaborate effort between UN agencies, NGOs, technical/operational/security specialists and the private sector.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42</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45</a:t>
            </a:fld>
            <a:endParaRPr lang="en-US" dirty="0"/>
          </a:p>
        </p:txBody>
      </p:sp>
    </p:spTree>
    <p:extLst>
      <p:ext uri="{BB962C8B-B14F-4D97-AF65-F5344CB8AC3E}">
        <p14:creationId xmlns:p14="http://schemas.microsoft.com/office/powerpoint/2010/main" val="389553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3</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6</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8</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9</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10</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11</a:t>
            </a:fld>
            <a:endParaRPr lang="en-US" dirty="0"/>
          </a:p>
        </p:txBody>
      </p:sp>
    </p:spTree>
    <p:extLst>
      <p:ext uri="{BB962C8B-B14F-4D97-AF65-F5344CB8AC3E}">
        <p14:creationId xmlns:p14="http://schemas.microsoft.com/office/powerpoint/2010/main" val="158765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8AA780-B31F-4CB8-9A02-FA5475702EC9}" type="slidenum">
              <a:rPr lang="en-US" smtClean="0"/>
              <a:pPr>
                <a:defRPr/>
              </a:pPr>
              <a:t>12</a:t>
            </a:fld>
            <a:endParaRPr lang="en-US" dirty="0"/>
          </a:p>
        </p:txBody>
      </p:sp>
    </p:spTree>
    <p:extLst>
      <p:ext uri="{BB962C8B-B14F-4D97-AF65-F5344CB8AC3E}">
        <p14:creationId xmlns:p14="http://schemas.microsoft.com/office/powerpoint/2010/main" val="158765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lgn="ctr">
              <a:defRPr sz="4000">
                <a:solidFill>
                  <a:schemeClr val="tx1"/>
                </a:solidFill>
                <a:latin typeface="Arial Rounded MT Bold" panose="020F0704030504030204"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cxnSp>
        <p:nvCxnSpPr>
          <p:cNvPr id="6" name="Straight Connector 5"/>
          <p:cNvCxnSpPr/>
          <p:nvPr/>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434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7200" y="203200"/>
            <a:ext cx="9956800" cy="725488"/>
          </a:xfrm>
        </p:spPr>
        <p:txBody>
          <a:bodyPr/>
          <a:lstStyle>
            <a:lvl1pPr>
              <a:defRPr sz="3200">
                <a:solidFill>
                  <a:srgbClr val="0054A6"/>
                </a:solidFill>
                <a:latin typeface="Arial Rounded MT Bold" panose="020F0704030504030204"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1" name="Straight Connector 10"/>
          <p:cNvCxnSpPr/>
          <p:nvPr/>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45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229600" y="6172201"/>
            <a:ext cx="3352800" cy="365125"/>
          </a:xfrm>
          <a:prstGeom prst="rect">
            <a:avLst/>
          </a:prstGeom>
        </p:spPr>
        <p:txBody>
          <a:bodyPr/>
          <a:lstStyle/>
          <a:p>
            <a:fld id="{28E80666-FB37-4B36-9149-507F3B0178E3}" type="datetimeFigureOut">
              <a:rPr lang="en-US" smtClean="0"/>
              <a:pPr/>
              <a:t>28/12/18</a:t>
            </a:fld>
            <a:endParaRPr lang="en-US"/>
          </a:p>
        </p:txBody>
      </p:sp>
      <p:sp>
        <p:nvSpPr>
          <p:cNvPr id="3" name="Footer Placeholder 2"/>
          <p:cNvSpPr>
            <a:spLocks noGrp="1"/>
          </p:cNvSpPr>
          <p:nvPr>
            <p:ph type="ftr" sz="quarter" idx="11"/>
          </p:nvPr>
        </p:nvSpPr>
        <p:spPr>
          <a:xfrm>
            <a:off x="609600" y="6172201"/>
            <a:ext cx="447040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5080000" y="6172201"/>
            <a:ext cx="2438400" cy="365125"/>
          </a:xfrm>
          <a:prstGeom prst="rect">
            <a:avLst/>
          </a:prstGeom>
        </p:spPr>
        <p:txBody>
          <a:bodyPr/>
          <a:lstStyle/>
          <a:p>
            <a:fld id="{D7E63A33-8271-4DD0-9C48-789913D7C115}" type="slidenum">
              <a:rPr lang="en-US" smtClean="0"/>
              <a:pPr/>
              <a:t>‹#›</a:t>
            </a:fld>
            <a:endParaRPr lang="en-US"/>
          </a:p>
        </p:txBody>
      </p:sp>
    </p:spTree>
    <p:extLst>
      <p:ext uri="{BB962C8B-B14F-4D97-AF65-F5344CB8AC3E}">
        <p14:creationId xmlns:p14="http://schemas.microsoft.com/office/powerpoint/2010/main" val="167055223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47805"/>
            <a:ext cx="10363200" cy="1470025"/>
          </a:xfrm>
        </p:spPr>
        <p:txBody>
          <a:bodyPr/>
          <a:lstStyle>
            <a:lvl1pPr algn="ctr">
              <a:defRPr sz="4000">
                <a:solidFill>
                  <a:schemeClr val="tx1"/>
                </a:solidFill>
                <a:latin typeface="Arial Rounded MT Bold" panose="020F0704030504030204" pitchFamily="34" charset="0"/>
              </a:defRPr>
            </a:lvl1pPr>
          </a:lstStyle>
          <a:p>
            <a:r>
              <a:rPr lang="en-US" dirty="0"/>
              <a:t>Click to edit Master title style</a:t>
            </a:r>
          </a:p>
        </p:txBody>
      </p:sp>
      <p:sp>
        <p:nvSpPr>
          <p:cNvPr id="3" name="Subtitle 2"/>
          <p:cNvSpPr>
            <a:spLocks noGrp="1"/>
          </p:cNvSpPr>
          <p:nvPr>
            <p:ph type="subTitle" idx="1"/>
          </p:nvPr>
        </p:nvSpPr>
        <p:spPr>
          <a:xfrm>
            <a:off x="1828800" y="3200400"/>
            <a:ext cx="8534400" cy="5334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cxnSp>
        <p:nvCxnSpPr>
          <p:cNvPr id="6" name="Straight Connector 5"/>
          <p:cNvCxnSpPr/>
          <p:nvPr/>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sz="quarter" idx="10"/>
          </p:nvPr>
        </p:nvSpPr>
        <p:spPr>
          <a:xfrm>
            <a:off x="1828800" y="4572004"/>
            <a:ext cx="9448800" cy="1186801"/>
          </a:xfrm>
        </p:spPr>
        <p:txBody>
          <a:bodyPr/>
          <a:lstStyle>
            <a:lvl1pPr algn="r">
              <a:spcAft>
                <a:spcPts val="0"/>
              </a:spcAft>
              <a:defRPr sz="1800" i="1">
                <a:solidFill>
                  <a:schemeClr val="bg1">
                    <a:lumMod val="50000"/>
                  </a:schemeClr>
                </a:solidFill>
              </a:defRPr>
            </a:lvl1pPr>
          </a:lstStyle>
          <a:p>
            <a:pPr lvl="0"/>
            <a:r>
              <a:rPr lang="en-US" dirty="0"/>
              <a:t>Click to edit Master text styles</a:t>
            </a:r>
          </a:p>
        </p:txBody>
      </p:sp>
    </p:spTree>
    <p:extLst>
      <p:ext uri="{BB962C8B-B14F-4D97-AF65-F5344CB8AC3E}">
        <p14:creationId xmlns:p14="http://schemas.microsoft.com/office/powerpoint/2010/main" val="368957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6522" y="203200"/>
            <a:ext cx="8618337" cy="725488"/>
          </a:xfrm>
        </p:spPr>
        <p:txBody>
          <a:bodyPr/>
          <a:lstStyle>
            <a:lvl1pPr>
              <a:defRPr sz="3600">
                <a:solidFill>
                  <a:srgbClr val="0054A6"/>
                </a:solidFill>
                <a:latin typeface="Arial Rounded MT Bold" panose="020F0704030504030204"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a:xfrm>
            <a:off x="486518" y="1214443"/>
            <a:ext cx="11176000" cy="4911725"/>
          </a:xfrm>
        </p:spPr>
        <p:txBody>
          <a:bodyPr/>
          <a:lstStyle>
            <a:lvl1pPr>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11" name="Straight Connector 10"/>
          <p:cNvCxnSpPr/>
          <p:nvPr userDrawn="1"/>
        </p:nvCxnSpPr>
        <p:spPr>
          <a:xfrm>
            <a:off x="-21482"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1482"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502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accent1"/>
                </a:solidFill>
                <a:latin typeface="Arial Rounded MT Bold" panose="020F0704030504030204"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buNone/>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p:txBody>
      </p:sp>
      <p:cxnSp>
        <p:nvCxnSpPr>
          <p:cNvPr id="5" name="Straight Connector 4"/>
          <p:cNvCxnSpPr/>
          <p:nvPr/>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6" name="AutoShape 2"/>
          <p:cNvSpPr>
            <a:spLocks noChangeArrowheads="1"/>
          </p:cNvSpPr>
          <p:nvPr/>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7" name="AutoShape 3"/>
          <p:cNvSpPr>
            <a:spLocks noChangeArrowheads="1"/>
          </p:cNvSpPr>
          <p:nvPr/>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8" name="AutoShape 4"/>
          <p:cNvSpPr>
            <a:spLocks noChangeArrowheads="1"/>
          </p:cNvSpPr>
          <p:nvPr/>
        </p:nvSpPr>
        <p:spPr bwMode="auto">
          <a:xfrm rot="-1636508">
            <a:off x="-881539" y="4294193"/>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cxnSp>
        <p:nvCxnSpPr>
          <p:cNvPr id="9" name="Straight Connector 8"/>
          <p:cNvCxnSpPr/>
          <p:nvPr userDrawn="1"/>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0" name="AutoShape 2"/>
          <p:cNvSpPr>
            <a:spLocks noChangeArrowheads="1"/>
          </p:cNvSpPr>
          <p:nvPr userDrawn="1"/>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 name="AutoShape 3"/>
          <p:cNvSpPr>
            <a:spLocks noChangeArrowheads="1"/>
          </p:cNvSpPr>
          <p:nvPr userDrawn="1"/>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2" name="AutoShape 4"/>
          <p:cNvSpPr>
            <a:spLocks noChangeArrowheads="1"/>
          </p:cNvSpPr>
          <p:nvPr userDrawn="1"/>
        </p:nvSpPr>
        <p:spPr bwMode="auto">
          <a:xfrm rot="-1636508">
            <a:off x="-881539" y="4294195"/>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006808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Text,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508004" y="203200"/>
            <a:ext cx="8618337" cy="725488"/>
          </a:xfrm>
        </p:spPr>
        <p:txBody>
          <a:bodyPr/>
          <a:lstStyle>
            <a:lvl1pPr>
              <a:defRPr sz="3600"/>
            </a:lvl1pPr>
          </a:lstStyle>
          <a:p>
            <a:r>
              <a:rPr lang="en-US" dirty="0"/>
              <a:t>Click to edit Master title style</a:t>
            </a:r>
          </a:p>
        </p:txBody>
      </p:sp>
      <p:sp>
        <p:nvSpPr>
          <p:cNvPr id="7" name="Content Placeholder 2"/>
          <p:cNvSpPr>
            <a:spLocks noGrp="1"/>
          </p:cNvSpPr>
          <p:nvPr>
            <p:ph sz="half" idx="1"/>
          </p:nvPr>
        </p:nvSpPr>
        <p:spPr>
          <a:xfrm>
            <a:off x="508000" y="1214425"/>
            <a:ext cx="5384800" cy="4911741"/>
          </a:xfrm>
        </p:spPr>
        <p:txBody>
          <a:bodyPr/>
          <a:lstStyle>
            <a:lvl1pPr marL="0" indent="0">
              <a:buClr>
                <a:srgbClr val="00B0F0"/>
              </a:buClr>
              <a:defRPr sz="2000"/>
            </a:lvl1pPr>
            <a:lvl2pPr>
              <a:buClr>
                <a:srgbClr val="1863B6"/>
              </a:buClr>
              <a:defRPr sz="1800"/>
            </a:lvl2pPr>
            <a:lvl3pPr>
              <a:buClr>
                <a:srgbClr val="1863B6"/>
              </a:buCl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3"/>
          <p:cNvSpPr>
            <a:spLocks noGrp="1"/>
          </p:cNvSpPr>
          <p:nvPr>
            <p:ph sz="half" idx="2"/>
          </p:nvPr>
        </p:nvSpPr>
        <p:spPr>
          <a:xfrm>
            <a:off x="6197600" y="1214425"/>
            <a:ext cx="5384800" cy="4911741"/>
          </a:xfrm>
        </p:spPr>
        <p:txBody>
          <a:bodyPr/>
          <a:lstStyle>
            <a:lvl1pPr marL="0" indent="0">
              <a:buClr>
                <a:srgbClr val="00B0F0"/>
              </a:buClr>
              <a:defRPr sz="2000"/>
            </a:lvl1pPr>
            <a:lvl2pPr>
              <a:buClr>
                <a:srgbClr val="1863B6"/>
              </a:buClr>
              <a:defRPr sz="1800"/>
            </a:lvl2pPr>
            <a:lvl3pPr>
              <a:buClr>
                <a:srgbClr val="1863B6"/>
              </a:buCl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4" name="Straight Connector 13"/>
          <p:cNvCxnSpPr/>
          <p:nvPr/>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0" name="AutoShape 2"/>
          <p:cNvSpPr>
            <a:spLocks noChangeArrowheads="1"/>
          </p:cNvSpPr>
          <p:nvPr/>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 name="AutoShape 3"/>
          <p:cNvSpPr>
            <a:spLocks noChangeArrowheads="1"/>
          </p:cNvSpPr>
          <p:nvPr/>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2" name="AutoShape 4"/>
          <p:cNvSpPr>
            <a:spLocks noChangeArrowheads="1"/>
          </p:cNvSpPr>
          <p:nvPr/>
        </p:nvSpPr>
        <p:spPr bwMode="auto">
          <a:xfrm rot="-1636508">
            <a:off x="-881539" y="4294193"/>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cxnSp>
        <p:nvCxnSpPr>
          <p:cNvPr id="16" name="Straight Connector 15"/>
          <p:cNvCxnSpPr/>
          <p:nvPr userDrawn="1"/>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8" name="AutoShape 2"/>
          <p:cNvSpPr>
            <a:spLocks noChangeArrowheads="1"/>
          </p:cNvSpPr>
          <p:nvPr userDrawn="1"/>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9" name="AutoShape 3"/>
          <p:cNvSpPr>
            <a:spLocks noChangeArrowheads="1"/>
          </p:cNvSpPr>
          <p:nvPr userDrawn="1"/>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20" name="AutoShape 4"/>
          <p:cNvSpPr>
            <a:spLocks noChangeArrowheads="1"/>
          </p:cNvSpPr>
          <p:nvPr userDrawn="1"/>
        </p:nvSpPr>
        <p:spPr bwMode="auto">
          <a:xfrm rot="-1636508">
            <a:off x="-881539" y="4294195"/>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701428166"/>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Text,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508004" y="203200"/>
            <a:ext cx="8618337" cy="725488"/>
          </a:xfrm>
        </p:spPr>
        <p:txBody>
          <a:bodyPr/>
          <a:lstStyle>
            <a:lvl1pPr>
              <a:defRPr sz="3600"/>
            </a:lvl1pPr>
          </a:lstStyle>
          <a:p>
            <a:r>
              <a:rPr lang="en-US" dirty="0"/>
              <a:t>Click to edit Master title style</a:t>
            </a:r>
          </a:p>
        </p:txBody>
      </p:sp>
      <p:sp>
        <p:nvSpPr>
          <p:cNvPr id="7" name="Content Placeholder 2"/>
          <p:cNvSpPr>
            <a:spLocks noGrp="1"/>
          </p:cNvSpPr>
          <p:nvPr>
            <p:ph sz="half" idx="1"/>
          </p:nvPr>
        </p:nvSpPr>
        <p:spPr>
          <a:xfrm>
            <a:off x="508000" y="1214423"/>
            <a:ext cx="5384800" cy="2366978"/>
          </a:xfrm>
        </p:spPr>
        <p:txBody>
          <a:bodyPr/>
          <a:lstStyle>
            <a:lvl1pPr marL="0" indent="0">
              <a:buClr>
                <a:srgbClr val="00B0F0"/>
              </a:buClr>
              <a:defRPr sz="2000"/>
            </a:lvl1pPr>
            <a:lvl2pPr>
              <a:buClr>
                <a:srgbClr val="1863B6"/>
              </a:buClr>
              <a:defRPr sz="1800"/>
            </a:lvl2pPr>
            <a:lvl3pPr>
              <a:buClr>
                <a:srgbClr val="1863B6"/>
              </a:buCl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8" name="Content Placeholder 3"/>
          <p:cNvSpPr>
            <a:spLocks noGrp="1"/>
          </p:cNvSpPr>
          <p:nvPr>
            <p:ph sz="half" idx="2"/>
          </p:nvPr>
        </p:nvSpPr>
        <p:spPr>
          <a:xfrm>
            <a:off x="6197600" y="1214425"/>
            <a:ext cx="5384800" cy="4911741"/>
          </a:xfrm>
        </p:spPr>
        <p:txBody>
          <a:bodyPr/>
          <a:lstStyle>
            <a:lvl1pPr marL="0" indent="0">
              <a:buClr>
                <a:srgbClr val="00B0F0"/>
              </a:buClr>
              <a:defRPr sz="2000"/>
            </a:lvl1pPr>
            <a:lvl2pPr>
              <a:buClr>
                <a:srgbClr val="1863B6"/>
              </a:buClr>
              <a:defRPr sz="1800"/>
            </a:lvl2pPr>
            <a:lvl3pPr>
              <a:buClr>
                <a:srgbClr val="1863B6"/>
              </a:buCl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sz="half" idx="10"/>
          </p:nvPr>
        </p:nvSpPr>
        <p:spPr>
          <a:xfrm>
            <a:off x="508000" y="3729022"/>
            <a:ext cx="5384800" cy="2366978"/>
          </a:xfrm>
        </p:spPr>
        <p:txBody>
          <a:bodyPr/>
          <a:lstStyle>
            <a:lvl1pPr marL="0" indent="0">
              <a:buClr>
                <a:srgbClr val="00B0F0"/>
              </a:buClr>
              <a:defRPr sz="2000"/>
            </a:lvl1pPr>
            <a:lvl2pPr>
              <a:buClr>
                <a:srgbClr val="1863B6"/>
              </a:buClr>
              <a:defRPr sz="1800"/>
            </a:lvl2pPr>
            <a:lvl3pPr>
              <a:buClr>
                <a:srgbClr val="1863B6"/>
              </a:buCl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4" name="Straight Connector 13"/>
          <p:cNvCxnSpPr/>
          <p:nvPr/>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0" name="AutoShape 2"/>
          <p:cNvSpPr>
            <a:spLocks noChangeArrowheads="1"/>
          </p:cNvSpPr>
          <p:nvPr/>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 name="AutoShape 3"/>
          <p:cNvSpPr>
            <a:spLocks noChangeArrowheads="1"/>
          </p:cNvSpPr>
          <p:nvPr/>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2" name="AutoShape 4"/>
          <p:cNvSpPr>
            <a:spLocks noChangeArrowheads="1"/>
          </p:cNvSpPr>
          <p:nvPr/>
        </p:nvSpPr>
        <p:spPr bwMode="auto">
          <a:xfrm rot="-1636508">
            <a:off x="-881539" y="4294193"/>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cxnSp>
        <p:nvCxnSpPr>
          <p:cNvPr id="16" name="Straight Connector 15"/>
          <p:cNvCxnSpPr/>
          <p:nvPr userDrawn="1"/>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8" name="AutoShape 2"/>
          <p:cNvSpPr>
            <a:spLocks noChangeArrowheads="1"/>
          </p:cNvSpPr>
          <p:nvPr userDrawn="1"/>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9" name="AutoShape 3"/>
          <p:cNvSpPr>
            <a:spLocks noChangeArrowheads="1"/>
          </p:cNvSpPr>
          <p:nvPr userDrawn="1"/>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20" name="AutoShape 4"/>
          <p:cNvSpPr>
            <a:spLocks noChangeArrowheads="1"/>
          </p:cNvSpPr>
          <p:nvPr userDrawn="1"/>
        </p:nvSpPr>
        <p:spPr bwMode="auto">
          <a:xfrm rot="-1636508">
            <a:off x="-881539" y="4294195"/>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66257892"/>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2_Title, Text, and Cont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508000" y="1214425"/>
            <a:ext cx="5384800" cy="4911741"/>
          </a:xfrm>
        </p:spPr>
        <p:txBody>
          <a:bodyPr/>
          <a:lstStyle>
            <a:lvl1pPr marL="0" indent="0">
              <a:buClr>
                <a:srgbClr val="00B0F0"/>
              </a:buClr>
              <a:defRPr sz="2000"/>
            </a:lvl1pPr>
            <a:lvl2pPr>
              <a:buClr>
                <a:srgbClr val="1863B6"/>
              </a:buClr>
              <a:defRPr sz="1800"/>
            </a:lvl2pPr>
            <a:lvl3pPr>
              <a:buClr>
                <a:srgbClr val="1863B6"/>
              </a:buClr>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p:nvPr>
        </p:nvSpPr>
        <p:spPr>
          <a:xfrm>
            <a:off x="508000" y="203200"/>
            <a:ext cx="8432800" cy="725488"/>
          </a:xfrm>
        </p:spPr>
        <p:txBody>
          <a:bodyPr/>
          <a:lstStyle>
            <a:lvl1pPr>
              <a:defRPr sz="3600"/>
            </a:lvl1pPr>
          </a:lstStyle>
          <a:p>
            <a:r>
              <a:rPr lang="en-US" dirty="0"/>
              <a:t>Click to edit Master title style</a:t>
            </a:r>
          </a:p>
        </p:txBody>
      </p:sp>
      <p:sp>
        <p:nvSpPr>
          <p:cNvPr id="7" name="Content Placeholder 2"/>
          <p:cNvSpPr>
            <a:spLocks noGrp="1"/>
          </p:cNvSpPr>
          <p:nvPr>
            <p:ph sz="half" idx="1"/>
          </p:nvPr>
        </p:nvSpPr>
        <p:spPr>
          <a:xfrm>
            <a:off x="6197600" y="1214423"/>
            <a:ext cx="5384800" cy="2366978"/>
          </a:xfrm>
        </p:spPr>
        <p:txBody>
          <a:bodyPr/>
          <a:lstStyle>
            <a:lvl1pPr marL="0" indent="0">
              <a:buClr>
                <a:srgbClr val="00B0F0"/>
              </a:buClr>
              <a:defRPr sz="2000"/>
            </a:lvl1pPr>
            <a:lvl2pPr>
              <a:buClr>
                <a:srgbClr val="1863B6"/>
              </a:buClr>
              <a:defRPr sz="1800"/>
            </a:lvl2pPr>
            <a:lvl3pPr>
              <a:buClr>
                <a:srgbClr val="1863B6"/>
              </a:buCl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Content Placeholder 2"/>
          <p:cNvSpPr>
            <a:spLocks noGrp="1"/>
          </p:cNvSpPr>
          <p:nvPr>
            <p:ph sz="half" idx="10"/>
          </p:nvPr>
        </p:nvSpPr>
        <p:spPr>
          <a:xfrm>
            <a:off x="6197600" y="3729022"/>
            <a:ext cx="5384800" cy="2366978"/>
          </a:xfrm>
        </p:spPr>
        <p:txBody>
          <a:bodyPr/>
          <a:lstStyle>
            <a:lvl1pPr marL="0" indent="0">
              <a:buClr>
                <a:srgbClr val="00B0F0"/>
              </a:buClr>
              <a:defRPr sz="2000"/>
            </a:lvl1pPr>
            <a:lvl2pPr>
              <a:buClr>
                <a:srgbClr val="1863B6"/>
              </a:buClr>
              <a:defRPr sz="1800"/>
            </a:lvl2pPr>
            <a:lvl3pPr>
              <a:buClr>
                <a:srgbClr val="1863B6"/>
              </a:buClr>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cxnSp>
        <p:nvCxnSpPr>
          <p:cNvPr id="14" name="Straight Connector 13"/>
          <p:cNvCxnSpPr/>
          <p:nvPr/>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0" name="AutoShape 2"/>
          <p:cNvSpPr>
            <a:spLocks noChangeArrowheads="1"/>
          </p:cNvSpPr>
          <p:nvPr/>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 name="AutoShape 3"/>
          <p:cNvSpPr>
            <a:spLocks noChangeArrowheads="1"/>
          </p:cNvSpPr>
          <p:nvPr/>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2" name="AutoShape 4"/>
          <p:cNvSpPr>
            <a:spLocks noChangeArrowheads="1"/>
          </p:cNvSpPr>
          <p:nvPr/>
        </p:nvSpPr>
        <p:spPr bwMode="auto">
          <a:xfrm rot="-1636508">
            <a:off x="-881539" y="4294193"/>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cxnSp>
        <p:nvCxnSpPr>
          <p:cNvPr id="16" name="Straight Connector 15"/>
          <p:cNvCxnSpPr/>
          <p:nvPr userDrawn="1"/>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8" name="AutoShape 2"/>
          <p:cNvSpPr>
            <a:spLocks noChangeArrowheads="1"/>
          </p:cNvSpPr>
          <p:nvPr userDrawn="1"/>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9" name="AutoShape 3"/>
          <p:cNvSpPr>
            <a:spLocks noChangeArrowheads="1"/>
          </p:cNvSpPr>
          <p:nvPr userDrawn="1"/>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20" name="AutoShape 4"/>
          <p:cNvSpPr>
            <a:spLocks noChangeArrowheads="1"/>
          </p:cNvSpPr>
          <p:nvPr userDrawn="1"/>
        </p:nvSpPr>
        <p:spPr bwMode="auto">
          <a:xfrm rot="-1636508">
            <a:off x="-881539" y="4294195"/>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740091819"/>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_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09600" y="1219205"/>
            <a:ext cx="10972800" cy="2316163"/>
          </a:xfrm>
          <a:prstGeom prst="rect">
            <a:avLst/>
          </a:prstGeom>
        </p:spPr>
        <p:txBody>
          <a:bodyPr/>
          <a:lstStyle>
            <a:lvl1pPr marL="363538" indent="-363538">
              <a:defRPr sz="2000" b="0">
                <a:latin typeface="+mn-lt"/>
              </a:defRPr>
            </a:lvl1pPr>
            <a:lvl2pPr marL="363538" indent="-344488">
              <a:defRPr sz="1800" b="0">
                <a:latin typeface="+mn-lt"/>
              </a:defRPr>
            </a:lvl2pPr>
            <a:lvl3pPr marL="801688" indent="-338138">
              <a:defRPr sz="1600" b="0">
                <a:latin typeface="+mn-lt"/>
              </a:defRPr>
            </a:lvl3pPr>
            <a:lvl4pPr>
              <a:defRPr sz="2400" b="0">
                <a:latin typeface="Verdana" pitchFamily="34" charset="0"/>
              </a:defRPr>
            </a:lvl4pPr>
            <a:lvl5pPr>
              <a:defRPr sz="2400" b="0">
                <a:latin typeface="Verdana" pitchFamily="34" charset="0"/>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9600" y="3733805"/>
            <a:ext cx="5328000" cy="2362199"/>
          </a:xfrm>
          <a:prstGeom prst="rect">
            <a:avLst/>
          </a:prstGeom>
        </p:spPr>
        <p:txBody>
          <a:bodyPr/>
          <a:lstStyle>
            <a:lvl1pPr marL="363538" indent="-363538">
              <a:defRPr sz="2000" b="0">
                <a:latin typeface="+mn-lt"/>
              </a:defRPr>
            </a:lvl1pPr>
            <a:lvl2pPr marL="363538" indent="-344488">
              <a:defRPr sz="1800" b="0">
                <a:latin typeface="+mn-lt"/>
              </a:defRPr>
            </a:lvl2pPr>
            <a:lvl3pPr marL="801688" indent="-338138">
              <a:defRPr sz="1600" b="0">
                <a:latin typeface="+mn-lt"/>
              </a:defRPr>
            </a:lvl3pPr>
            <a:lvl4pPr>
              <a:defRPr sz="2400" b="0">
                <a:latin typeface="Verdana" pitchFamily="34" charset="0"/>
              </a:defRPr>
            </a:lvl4pPr>
            <a:lvl5pPr>
              <a:defRPr sz="2400" b="0">
                <a:latin typeface="Verdana" pitchFamily="34" charset="0"/>
              </a:defRPr>
            </a:lvl5pPr>
          </a:lstStyle>
          <a:p>
            <a:pPr lvl="0"/>
            <a:r>
              <a:rPr lang="en-US"/>
              <a:t>Click to edit Master text styles</a:t>
            </a:r>
          </a:p>
          <a:p>
            <a:pPr lvl="1"/>
            <a:r>
              <a:rPr lang="en-US"/>
              <a:t>Second level</a:t>
            </a:r>
          </a:p>
          <a:p>
            <a:pPr lvl="2"/>
            <a:r>
              <a:rPr lang="en-US"/>
              <a:t>Third level</a:t>
            </a:r>
          </a:p>
        </p:txBody>
      </p:sp>
      <p:sp>
        <p:nvSpPr>
          <p:cNvPr id="5" name="Content Placeholder 3"/>
          <p:cNvSpPr>
            <a:spLocks noGrp="1"/>
          </p:cNvSpPr>
          <p:nvPr>
            <p:ph sz="half" idx="10"/>
          </p:nvPr>
        </p:nvSpPr>
        <p:spPr>
          <a:xfrm>
            <a:off x="6254400" y="3733806"/>
            <a:ext cx="5328000" cy="2362199"/>
          </a:xfrm>
          <a:prstGeom prst="rect">
            <a:avLst/>
          </a:prstGeom>
        </p:spPr>
        <p:txBody>
          <a:bodyPr/>
          <a:lstStyle>
            <a:lvl1pPr marL="363538" indent="-363538">
              <a:defRPr sz="2000" b="0">
                <a:latin typeface="+mn-lt"/>
              </a:defRPr>
            </a:lvl1pPr>
            <a:lvl2pPr marL="363538" indent="-344488">
              <a:defRPr sz="1800" b="0">
                <a:latin typeface="+mn-lt"/>
              </a:defRPr>
            </a:lvl2pPr>
            <a:lvl3pPr marL="801688" indent="-338138">
              <a:defRPr sz="1600" b="0">
                <a:latin typeface="+mn-lt"/>
              </a:defRPr>
            </a:lvl3pPr>
            <a:lvl4pPr>
              <a:defRPr sz="2400" b="0">
                <a:latin typeface="Verdana" pitchFamily="34" charset="0"/>
              </a:defRPr>
            </a:lvl4pPr>
            <a:lvl5pPr>
              <a:defRPr sz="2400" b="0">
                <a:latin typeface="Verdana" pitchFamily="34" charset="0"/>
              </a:defRPr>
            </a:lvl5p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508004" y="203200"/>
            <a:ext cx="8618337" cy="725488"/>
          </a:xfrm>
        </p:spPr>
        <p:txBody>
          <a:bodyPr/>
          <a:lstStyle>
            <a:lvl1pPr>
              <a:defRPr sz="3600"/>
            </a:lvl1pPr>
          </a:lstStyle>
          <a:p>
            <a:r>
              <a:rPr lang="en-US" dirty="0"/>
              <a:t>Click to edit Master title style</a:t>
            </a:r>
          </a:p>
        </p:txBody>
      </p:sp>
      <p:cxnSp>
        <p:nvCxnSpPr>
          <p:cNvPr id="13" name="Straight Connector 12"/>
          <p:cNvCxnSpPr/>
          <p:nvPr/>
        </p:nvCxnSpPr>
        <p:spPr>
          <a:xfrm>
            <a:off x="0" y="102108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416800" y="6519752"/>
            <a:ext cx="4589760" cy="430887"/>
          </a:xfrm>
          <a:prstGeom prst="rect">
            <a:avLst/>
          </a:prstGeom>
          <a:noFill/>
        </p:spPr>
        <p:txBody>
          <a:bodyPr wrap="square" rtlCol="0">
            <a:spAutoFit/>
          </a:bodyPr>
          <a:lstStyle/>
          <a:p>
            <a:pPr marL="0" marR="0" indent="0" algn="r" defTabSz="914400" rtl="0" eaLnBrk="1" fontAlgn="base" latinLnBrk="0" hangingPunct="1">
              <a:lnSpc>
                <a:spcPct val="100000"/>
              </a:lnSpc>
              <a:spcBef>
                <a:spcPct val="0"/>
              </a:spcBef>
              <a:spcAft>
                <a:spcPct val="0"/>
              </a:spcAft>
              <a:buClrTx/>
              <a:buSzTx/>
              <a:buFontTx/>
              <a:buNone/>
              <a:tabLst/>
              <a:defRPr/>
            </a:pPr>
            <a:endParaRPr lang="en-US" sz="1100" b="1" i="0" spc="300" baseline="0" dirty="0" smtClean="0">
              <a:solidFill>
                <a:srgbClr val="0054A6"/>
              </a:solidFill>
              <a:latin typeface="+mj-lt"/>
              <a:ea typeface="Verdana" pitchFamily="34" charset="0"/>
              <a:cs typeface="Verdana" pitchFamily="34" charset="0"/>
            </a:endParaRPr>
          </a:p>
          <a:p>
            <a:pPr marL="0" marR="0" indent="0" algn="r" defTabSz="914400" rtl="0" eaLnBrk="1" fontAlgn="base" latinLnBrk="0" hangingPunct="1">
              <a:lnSpc>
                <a:spcPct val="100000"/>
              </a:lnSpc>
              <a:spcBef>
                <a:spcPct val="0"/>
              </a:spcBef>
              <a:spcAft>
                <a:spcPct val="0"/>
              </a:spcAft>
              <a:buClrTx/>
              <a:buSzTx/>
              <a:buFontTx/>
              <a:buNone/>
              <a:tabLst/>
              <a:defRPr/>
            </a:pPr>
            <a:endParaRPr lang="en-US" sz="1100" b="1" i="0" spc="300" baseline="0" dirty="0">
              <a:solidFill>
                <a:srgbClr val="0054A6"/>
              </a:solidFill>
              <a:latin typeface="+mj-lt"/>
              <a:ea typeface="Verdana" pitchFamily="34" charset="0"/>
              <a:cs typeface="Verdana" pitchFamily="34" charset="0"/>
            </a:endParaRPr>
          </a:p>
        </p:txBody>
      </p:sp>
      <p:sp>
        <p:nvSpPr>
          <p:cNvPr id="10" name="AutoShape 2"/>
          <p:cNvSpPr>
            <a:spLocks noChangeArrowheads="1"/>
          </p:cNvSpPr>
          <p:nvPr/>
        </p:nvSpPr>
        <p:spPr bwMode="auto">
          <a:xfrm rot="9272287">
            <a:off x="9618455" y="-246234"/>
            <a:ext cx="5194300" cy="339725"/>
          </a:xfrm>
          <a:custGeom>
            <a:avLst/>
            <a:gdLst>
              <a:gd name="G0" fmla="+- 1712 0 0"/>
              <a:gd name="G1" fmla="+- 21600 0 1712"/>
              <a:gd name="G2" fmla="*/ 1712 1 2"/>
              <a:gd name="G3" fmla="+- 21600 0 G2"/>
              <a:gd name="G4" fmla="+/ 1712 21600 2"/>
              <a:gd name="G5" fmla="+/ G1 0 2"/>
              <a:gd name="G6" fmla="*/ 21600 21600 1712"/>
              <a:gd name="G7" fmla="*/ G6 1 2"/>
              <a:gd name="G8" fmla="+- 21600 0 G7"/>
              <a:gd name="G9" fmla="*/ 21600 1 2"/>
              <a:gd name="G10" fmla="+- 1712 0 G9"/>
              <a:gd name="G11" fmla="?: G10 G8 0"/>
              <a:gd name="G12" fmla="?: G10 G7 21600"/>
              <a:gd name="T0" fmla="*/ 20744 w 21600"/>
              <a:gd name="T1" fmla="*/ 10800 h 21600"/>
              <a:gd name="T2" fmla="*/ 10800 w 21600"/>
              <a:gd name="T3" fmla="*/ 21600 h 21600"/>
              <a:gd name="T4" fmla="*/ 856 w 21600"/>
              <a:gd name="T5" fmla="*/ 10800 h 21600"/>
              <a:gd name="T6" fmla="*/ 10800 w 21600"/>
              <a:gd name="T7" fmla="*/ 0 h 21600"/>
              <a:gd name="T8" fmla="*/ 2656 w 21600"/>
              <a:gd name="T9" fmla="*/ 2656 h 21600"/>
              <a:gd name="T10" fmla="*/ 18944 w 21600"/>
              <a:gd name="T11" fmla="*/ 18944 h 21600"/>
            </a:gdLst>
            <a:ahLst/>
            <a:cxnLst>
              <a:cxn ang="0">
                <a:pos x="T0" y="T1"/>
              </a:cxn>
              <a:cxn ang="0">
                <a:pos x="T2" y="T3"/>
              </a:cxn>
              <a:cxn ang="0">
                <a:pos x="T4" y="T5"/>
              </a:cxn>
              <a:cxn ang="0">
                <a:pos x="T6" y="T7"/>
              </a:cxn>
            </a:cxnLst>
            <a:rect l="T8" t="T9" r="T10" b="T11"/>
            <a:pathLst>
              <a:path w="21600" h="21600">
                <a:moveTo>
                  <a:pt x="0" y="0"/>
                </a:moveTo>
                <a:lnTo>
                  <a:pt x="1712" y="21600"/>
                </a:lnTo>
                <a:lnTo>
                  <a:pt x="19888" y="21600"/>
                </a:lnTo>
                <a:lnTo>
                  <a:pt x="21600" y="0"/>
                </a:lnTo>
                <a:close/>
              </a:path>
            </a:pathLst>
          </a:custGeom>
          <a:solidFill>
            <a:srgbClr val="F58220"/>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B4110">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1" name="AutoShape 3"/>
          <p:cNvSpPr>
            <a:spLocks noChangeArrowheads="1"/>
          </p:cNvSpPr>
          <p:nvPr/>
        </p:nvSpPr>
        <p:spPr bwMode="auto">
          <a:xfrm rot="9248784">
            <a:off x="8919956" y="-441497"/>
            <a:ext cx="5213349" cy="476250"/>
          </a:xfrm>
          <a:custGeom>
            <a:avLst/>
            <a:gdLst>
              <a:gd name="G0" fmla="+- 2692 0 0"/>
              <a:gd name="G1" fmla="+- 21600 0 2692"/>
              <a:gd name="G2" fmla="*/ 2692 1 2"/>
              <a:gd name="G3" fmla="+- 21600 0 G2"/>
              <a:gd name="G4" fmla="+/ 2692 21600 2"/>
              <a:gd name="G5" fmla="+/ G1 0 2"/>
              <a:gd name="G6" fmla="*/ 21600 21600 2692"/>
              <a:gd name="G7" fmla="*/ G6 1 2"/>
              <a:gd name="G8" fmla="+- 21600 0 G7"/>
              <a:gd name="G9" fmla="*/ 21600 1 2"/>
              <a:gd name="G10" fmla="+- 2692 0 G9"/>
              <a:gd name="G11" fmla="?: G10 G8 0"/>
              <a:gd name="G12" fmla="?: G10 G7 21600"/>
              <a:gd name="T0" fmla="*/ 20254 w 21600"/>
              <a:gd name="T1" fmla="*/ 10800 h 21600"/>
              <a:gd name="T2" fmla="*/ 10800 w 21600"/>
              <a:gd name="T3" fmla="*/ 21600 h 21600"/>
              <a:gd name="T4" fmla="*/ 1346 w 21600"/>
              <a:gd name="T5" fmla="*/ 10800 h 21600"/>
              <a:gd name="T6" fmla="*/ 10800 w 21600"/>
              <a:gd name="T7" fmla="*/ 0 h 21600"/>
              <a:gd name="T8" fmla="*/ 3146 w 21600"/>
              <a:gd name="T9" fmla="*/ 3146 h 21600"/>
              <a:gd name="T10" fmla="*/ 18454 w 21600"/>
              <a:gd name="T11" fmla="*/ 18454 h 21600"/>
            </a:gdLst>
            <a:ahLst/>
            <a:cxnLst>
              <a:cxn ang="0">
                <a:pos x="T0" y="T1"/>
              </a:cxn>
              <a:cxn ang="0">
                <a:pos x="T2" y="T3"/>
              </a:cxn>
              <a:cxn ang="0">
                <a:pos x="T4" y="T5"/>
              </a:cxn>
              <a:cxn ang="0">
                <a:pos x="T6" y="T7"/>
              </a:cxn>
            </a:cxnLst>
            <a:rect l="T8" t="T9" r="T10" b="T11"/>
            <a:pathLst>
              <a:path w="21600" h="21600">
                <a:moveTo>
                  <a:pt x="0" y="0"/>
                </a:moveTo>
                <a:lnTo>
                  <a:pt x="2692" y="21600"/>
                </a:lnTo>
                <a:lnTo>
                  <a:pt x="18908" y="21600"/>
                </a:lnTo>
                <a:lnTo>
                  <a:pt x="21600" y="0"/>
                </a:lnTo>
                <a:close/>
              </a:path>
            </a:pathLst>
          </a:custGeom>
          <a:solidFill>
            <a:srgbClr val="0054A6">
              <a:alpha val="83000"/>
            </a:srgbClr>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002A5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
        <p:nvSpPr>
          <p:cNvPr id="14" name="AutoShape 4"/>
          <p:cNvSpPr>
            <a:spLocks noChangeArrowheads="1"/>
          </p:cNvSpPr>
          <p:nvPr/>
        </p:nvSpPr>
        <p:spPr bwMode="auto">
          <a:xfrm rot="-1636508">
            <a:off x="-881539" y="4294193"/>
            <a:ext cx="1748368" cy="141287"/>
          </a:xfrm>
          <a:prstGeom prst="parallelogram">
            <a:avLst>
              <a:gd name="adj" fmla="val 72056"/>
            </a:avLst>
          </a:prstGeom>
          <a:solidFill>
            <a:srgbClr val="FDC426"/>
          </a:solidFill>
          <a:ln>
            <a:noFill/>
          </a:ln>
          <a:effectLst/>
          <a:extLst>
            <a:ext uri="{91240B29-F687-4f45-9708-019B960494DF}">
              <a14:hiddenLine xmlns:a14="http://schemas.microsoft.com/office/drawing/2010/main" w="38100" algn="ctr">
                <a:solidFill>
                  <a:srgbClr val="F3F3F3"/>
                </a:solidFill>
                <a:miter lim="800000"/>
                <a:headEnd/>
                <a:tailEnd/>
              </a14:hiddenLine>
            </a:ext>
            <a:ext uri="{AF507438-7753-43e0-B8FC-AC1667EBCBE1}">
              <a14:hiddenEffects xmlns:a14="http://schemas.microsoft.com/office/drawing/2010/main">
                <a:effectLst>
                  <a:outerShdw sx="0" sy="0" algn="ctr" rotWithShape="0">
                    <a:srgbClr val="7F6213">
                      <a:alpha val="0"/>
                    </a:srgbClr>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984681619"/>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4" name="Rectangle 3"/>
          <p:cNvSpPr/>
          <p:nvPr/>
        </p:nvSpPr>
        <p:spPr>
          <a:xfrm>
            <a:off x="0" y="0"/>
            <a:ext cx="12192000" cy="1676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431371" y="3474797"/>
            <a:ext cx="10363200" cy="1748331"/>
          </a:xfrm>
        </p:spPr>
        <p:txBody>
          <a:bodyPr anchor="ctr" anchorCtr="0">
            <a:noAutofit/>
          </a:bodyPr>
          <a:lstStyle>
            <a:lvl1pPr algn="r">
              <a:defRPr sz="3600" b="1" cap="all">
                <a:solidFill>
                  <a:schemeClr val="tx1"/>
                </a:solidFill>
                <a:latin typeface="Arial Rounded MT Bold" panose="020F0704030504030204" pitchFamily="34" charset="0"/>
                <a:ea typeface="Verdana" pitchFamily="34" charset="0"/>
                <a:cs typeface="Verdana" pitchFamily="34" charset="0"/>
              </a:defRPr>
            </a:lvl1pPr>
          </a:lstStyle>
          <a:p>
            <a:r>
              <a:rPr lang="en-US" dirty="0"/>
              <a:t>Click to edit Master title style</a:t>
            </a:r>
            <a:endParaRPr lang="en-GB" dirty="0"/>
          </a:p>
        </p:txBody>
      </p:sp>
      <p:cxnSp>
        <p:nvCxnSpPr>
          <p:cNvPr id="15" name="Straight Connector 14"/>
          <p:cNvCxnSpPr/>
          <p:nvPr/>
        </p:nvCxnSpPr>
        <p:spPr>
          <a:xfrm>
            <a:off x="0" y="550800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8903041">
            <a:off x="-38343" y="1637612"/>
            <a:ext cx="1287532" cy="215444"/>
          </a:xfrm>
          <a:prstGeom prst="rect">
            <a:avLst/>
          </a:prstGeom>
          <a:noFill/>
        </p:spPr>
        <p:txBody>
          <a:bodyPr wrap="none" rtlCol="0">
            <a:spAutoFit/>
          </a:bodyPr>
          <a:lstStyle/>
          <a:p>
            <a:r>
              <a:rPr lang="en-GB" sz="800" b="0" i="1" dirty="0">
                <a:solidFill>
                  <a:schemeClr val="bg1"/>
                </a:solidFill>
                <a:latin typeface="Segoe UI" panose="020B0502040204020203" pitchFamily="34" charset="0"/>
                <a:ea typeface="Segoe UI" panose="020B0502040204020203" pitchFamily="34" charset="0"/>
                <a:cs typeface="Segoe UI" panose="020B0502040204020203" pitchFamily="34" charset="0"/>
              </a:rPr>
              <a:t>Photo: WFP/ Mariko Hall</a:t>
            </a:r>
          </a:p>
        </p:txBody>
      </p:sp>
      <p:sp>
        <p:nvSpPr>
          <p:cNvPr id="11" name="TextBox 10"/>
          <p:cNvSpPr txBox="1"/>
          <p:nvPr/>
        </p:nvSpPr>
        <p:spPr>
          <a:xfrm rot="2492456">
            <a:off x="11575391" y="3770210"/>
            <a:ext cx="651140" cy="215444"/>
          </a:xfrm>
          <a:prstGeom prst="rect">
            <a:avLst/>
          </a:prstGeom>
          <a:noFill/>
        </p:spPr>
        <p:txBody>
          <a:bodyPr wrap="none" rtlCol="0">
            <a:spAutoFit/>
          </a:bodyPr>
          <a:lstStyle/>
          <a:p>
            <a:r>
              <a:rPr lang="en-GB" sz="800" b="0" i="1" dirty="0">
                <a:solidFill>
                  <a:schemeClr val="bg1"/>
                </a:solidFill>
                <a:latin typeface="Segoe UI" panose="020B0502040204020203" pitchFamily="34" charset="0"/>
                <a:ea typeface="Segoe UI" panose="020B0502040204020203" pitchFamily="34" charset="0"/>
                <a:cs typeface="Segoe UI" panose="020B0502040204020203" pitchFamily="34" charset="0"/>
              </a:rPr>
              <a:t>Photo: TSF</a:t>
            </a:r>
          </a:p>
        </p:txBody>
      </p:sp>
      <p:sp>
        <p:nvSpPr>
          <p:cNvPr id="12" name="Rectangle 11"/>
          <p:cNvSpPr/>
          <p:nvPr userDrawn="1"/>
        </p:nvSpPr>
        <p:spPr>
          <a:xfrm>
            <a:off x="0" y="0"/>
            <a:ext cx="12192000" cy="1676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Connector 12"/>
          <p:cNvCxnSpPr/>
          <p:nvPr userDrawn="1"/>
        </p:nvCxnSpPr>
        <p:spPr>
          <a:xfrm>
            <a:off x="0" y="5508000"/>
            <a:ext cx="12192000" cy="0"/>
          </a:xfrm>
          <a:prstGeom prst="line">
            <a:avLst/>
          </a:prstGeom>
          <a:ln w="38100">
            <a:solidFill>
              <a:srgbClr val="F5822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rot="18903041">
            <a:off x="-38343" y="1637612"/>
            <a:ext cx="1287532" cy="215444"/>
          </a:xfrm>
          <a:prstGeom prst="rect">
            <a:avLst/>
          </a:prstGeom>
          <a:noFill/>
        </p:spPr>
        <p:txBody>
          <a:bodyPr wrap="none" rtlCol="0">
            <a:spAutoFit/>
          </a:bodyPr>
          <a:lstStyle/>
          <a:p>
            <a:r>
              <a:rPr lang="en-GB" sz="800" b="0" i="1" dirty="0">
                <a:solidFill>
                  <a:schemeClr val="bg1"/>
                </a:solidFill>
                <a:latin typeface="Segoe UI" panose="020B0502040204020203" pitchFamily="34" charset="0"/>
                <a:ea typeface="Segoe UI" panose="020B0502040204020203" pitchFamily="34" charset="0"/>
                <a:cs typeface="Segoe UI" panose="020B0502040204020203" pitchFamily="34" charset="0"/>
              </a:rPr>
              <a:t>Photo: WFP/ Mariko Hall</a:t>
            </a:r>
          </a:p>
        </p:txBody>
      </p:sp>
      <p:sp>
        <p:nvSpPr>
          <p:cNvPr id="22" name="TextBox 21"/>
          <p:cNvSpPr txBox="1"/>
          <p:nvPr userDrawn="1"/>
        </p:nvSpPr>
        <p:spPr>
          <a:xfrm rot="2492456">
            <a:off x="11575391" y="3770210"/>
            <a:ext cx="651140" cy="215444"/>
          </a:xfrm>
          <a:prstGeom prst="rect">
            <a:avLst/>
          </a:prstGeom>
          <a:noFill/>
        </p:spPr>
        <p:txBody>
          <a:bodyPr wrap="none" rtlCol="0">
            <a:spAutoFit/>
          </a:bodyPr>
          <a:lstStyle/>
          <a:p>
            <a:r>
              <a:rPr lang="en-GB" sz="800" b="0" i="1" dirty="0">
                <a:solidFill>
                  <a:schemeClr val="bg1"/>
                </a:solidFill>
                <a:latin typeface="Segoe UI" panose="020B0502040204020203" pitchFamily="34" charset="0"/>
                <a:ea typeface="Segoe UI" panose="020B0502040204020203" pitchFamily="34" charset="0"/>
                <a:cs typeface="Segoe UI" panose="020B0502040204020203" pitchFamily="34" charset="0"/>
              </a:rPr>
              <a:t>Photo: TSF</a:t>
            </a:r>
          </a:p>
        </p:txBody>
      </p:sp>
      <p:sp>
        <p:nvSpPr>
          <p:cNvPr id="24" name="TextBox 23"/>
          <p:cNvSpPr txBox="1"/>
          <p:nvPr userDrawn="1"/>
        </p:nvSpPr>
        <p:spPr>
          <a:xfrm rot="18903041">
            <a:off x="-189698" y="1637612"/>
            <a:ext cx="1287532" cy="215444"/>
          </a:xfrm>
          <a:prstGeom prst="rect">
            <a:avLst/>
          </a:prstGeom>
          <a:noFill/>
        </p:spPr>
        <p:txBody>
          <a:bodyPr wrap="none" rtlCol="0">
            <a:spAutoFit/>
          </a:bodyPr>
          <a:lstStyle/>
          <a:p>
            <a:r>
              <a:rPr lang="en-GB" sz="800" b="0" i="1" dirty="0">
                <a:solidFill>
                  <a:schemeClr val="bg1"/>
                </a:solidFill>
                <a:latin typeface="Segoe UI" panose="020B0502040204020203" pitchFamily="34" charset="0"/>
                <a:ea typeface="Segoe UI" panose="020B0502040204020203" pitchFamily="34" charset="0"/>
                <a:cs typeface="Segoe UI" panose="020B0502040204020203" pitchFamily="34" charset="0"/>
              </a:rPr>
              <a:t>Photo: WFP/ Mariko Hall</a:t>
            </a:r>
          </a:p>
        </p:txBody>
      </p:sp>
      <p:sp>
        <p:nvSpPr>
          <p:cNvPr id="27" name="TextBox 26"/>
          <p:cNvSpPr txBox="1"/>
          <p:nvPr userDrawn="1"/>
        </p:nvSpPr>
        <p:spPr>
          <a:xfrm rot="18903041">
            <a:off x="-189698" y="1637612"/>
            <a:ext cx="1287532" cy="215444"/>
          </a:xfrm>
          <a:prstGeom prst="rect">
            <a:avLst/>
          </a:prstGeom>
          <a:noFill/>
        </p:spPr>
        <p:txBody>
          <a:bodyPr wrap="none" rtlCol="0">
            <a:spAutoFit/>
          </a:bodyPr>
          <a:lstStyle/>
          <a:p>
            <a:r>
              <a:rPr lang="en-GB" sz="800" b="0" i="1" dirty="0">
                <a:solidFill>
                  <a:schemeClr val="bg1"/>
                </a:solidFill>
                <a:latin typeface="Segoe UI" panose="020B0502040204020203" pitchFamily="34" charset="0"/>
                <a:ea typeface="Segoe UI" panose="020B0502040204020203" pitchFamily="34" charset="0"/>
                <a:cs typeface="Segoe UI" panose="020B0502040204020203" pitchFamily="34" charset="0"/>
              </a:rPr>
              <a:t>Photo: WFP/ Mariko Hall</a:t>
            </a:r>
          </a:p>
        </p:txBody>
      </p:sp>
      <p:sp>
        <p:nvSpPr>
          <p:cNvPr id="37" name="TextBox 36"/>
          <p:cNvSpPr txBox="1"/>
          <p:nvPr userDrawn="1"/>
        </p:nvSpPr>
        <p:spPr>
          <a:xfrm rot="2492456">
            <a:off x="11648174" y="4295243"/>
            <a:ext cx="651140" cy="215444"/>
          </a:xfrm>
          <a:prstGeom prst="rect">
            <a:avLst/>
          </a:prstGeom>
          <a:noFill/>
        </p:spPr>
        <p:txBody>
          <a:bodyPr wrap="none" rtlCol="0">
            <a:spAutoFit/>
          </a:bodyPr>
          <a:lstStyle/>
          <a:p>
            <a:r>
              <a:rPr lang="en-GB" sz="800" b="0" i="1" dirty="0">
                <a:solidFill>
                  <a:schemeClr val="bg1"/>
                </a:solidFill>
                <a:latin typeface="Segoe UI" panose="020B0502040204020203" pitchFamily="34" charset="0"/>
                <a:ea typeface="Segoe UI" panose="020B0502040204020203" pitchFamily="34" charset="0"/>
                <a:cs typeface="Segoe UI" panose="020B0502040204020203" pitchFamily="34" charset="0"/>
              </a:rPr>
              <a:t>Photo: TSF</a:t>
            </a:r>
          </a:p>
        </p:txBody>
      </p:sp>
      <p:sp>
        <p:nvSpPr>
          <p:cNvPr id="40" name="TextBox 39"/>
          <p:cNvSpPr txBox="1"/>
          <p:nvPr userDrawn="1"/>
        </p:nvSpPr>
        <p:spPr>
          <a:xfrm rot="2492456">
            <a:off x="11648175" y="4295243"/>
            <a:ext cx="651140" cy="215444"/>
          </a:xfrm>
          <a:prstGeom prst="rect">
            <a:avLst/>
          </a:prstGeom>
          <a:noFill/>
        </p:spPr>
        <p:txBody>
          <a:bodyPr wrap="none" rtlCol="0">
            <a:spAutoFit/>
          </a:bodyPr>
          <a:lstStyle/>
          <a:p>
            <a:r>
              <a:rPr lang="en-GB" sz="800" b="0" i="1" dirty="0">
                <a:solidFill>
                  <a:schemeClr val="bg1"/>
                </a:solidFill>
                <a:latin typeface="Segoe UI" panose="020B0502040204020203" pitchFamily="34" charset="0"/>
                <a:ea typeface="Segoe UI" panose="020B0502040204020203" pitchFamily="34" charset="0"/>
                <a:cs typeface="Segoe UI" panose="020B0502040204020203" pitchFamily="34" charset="0"/>
              </a:rPr>
              <a:t>Photo: TSF</a:t>
            </a:r>
          </a:p>
        </p:txBody>
      </p:sp>
    </p:spTree>
    <p:extLst>
      <p:ext uri="{BB962C8B-B14F-4D97-AF65-F5344CB8AC3E}">
        <p14:creationId xmlns:p14="http://schemas.microsoft.com/office/powerpoint/2010/main" val="7640945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508000" y="203200"/>
            <a:ext cx="11176000" cy="7254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1028" name="Rectangle 3"/>
          <p:cNvSpPr>
            <a:spLocks noGrp="1" noChangeArrowheads="1"/>
          </p:cNvSpPr>
          <p:nvPr>
            <p:ph type="body" idx="1"/>
          </p:nvPr>
        </p:nvSpPr>
        <p:spPr bwMode="auto">
          <a:xfrm>
            <a:off x="508000" y="1214443"/>
            <a:ext cx="11176000" cy="4911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levels</a:t>
            </a:r>
          </a:p>
        </p:txBody>
      </p:sp>
    </p:spTree>
    <p:extLst>
      <p:ext uri="{BB962C8B-B14F-4D97-AF65-F5344CB8AC3E}">
        <p14:creationId xmlns:p14="http://schemas.microsoft.com/office/powerpoint/2010/main" val="1471408721"/>
      </p:ext>
    </p:extLst>
  </p:cSld>
  <p:clrMap bg1="lt1" tx1="dk1" bg2="lt2" tx2="dk2" accent1="accent1" accent2="accent2" accent3="accent3" accent4="accent4" accent5="accent5" accent6="accent6" hlink="hlink" folHlink="folHlink"/>
  <p:sldLayoutIdLst>
    <p:sldLayoutId id="2147483802" r:id="rId1"/>
    <p:sldLayoutId id="2147483813" r:id="rId2"/>
    <p:sldLayoutId id="2147483803" r:id="rId3"/>
    <p:sldLayoutId id="2147483804" r:id="rId4"/>
    <p:sldLayoutId id="2147483805" r:id="rId5"/>
    <p:sldLayoutId id="2147483806" r:id="rId6"/>
    <p:sldLayoutId id="2147483807" r:id="rId7"/>
    <p:sldLayoutId id="2147483808" r:id="rId8"/>
    <p:sldLayoutId id="2147483809" r:id="rId9"/>
    <p:sldLayoutId id="2147483812" r:id="rId10"/>
    <p:sldLayoutId id="2147483814" r:id="rId11"/>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3600" b="0">
          <a:solidFill>
            <a:srgbClr val="0054A6"/>
          </a:solidFill>
          <a:latin typeface="Arial Rounded MT Bold" panose="020F0704030504030204" pitchFamily="34" charset="0"/>
          <a:ea typeface="Verdana" pitchFamily="34" charset="0"/>
          <a:cs typeface="Verdana" pitchFamily="34" charset="0"/>
        </a:defRPr>
      </a:lvl1pPr>
      <a:lvl2pPr algn="ctr" rtl="0" eaLnBrk="1" fontAlgn="base" hangingPunct="1">
        <a:spcBef>
          <a:spcPct val="0"/>
        </a:spcBef>
        <a:spcAft>
          <a:spcPct val="0"/>
        </a:spcAft>
        <a:defRPr sz="2800" b="1">
          <a:solidFill>
            <a:schemeClr val="tx2"/>
          </a:solidFill>
          <a:latin typeface="Verdana" pitchFamily="34" charset="0"/>
        </a:defRPr>
      </a:lvl2pPr>
      <a:lvl3pPr algn="ctr" rtl="0" eaLnBrk="1" fontAlgn="base" hangingPunct="1">
        <a:spcBef>
          <a:spcPct val="0"/>
        </a:spcBef>
        <a:spcAft>
          <a:spcPct val="0"/>
        </a:spcAft>
        <a:defRPr sz="2800" b="1">
          <a:solidFill>
            <a:schemeClr val="tx2"/>
          </a:solidFill>
          <a:latin typeface="Verdana" pitchFamily="34" charset="0"/>
        </a:defRPr>
      </a:lvl3pPr>
      <a:lvl4pPr algn="ctr" rtl="0" eaLnBrk="1" fontAlgn="base" hangingPunct="1">
        <a:spcBef>
          <a:spcPct val="0"/>
        </a:spcBef>
        <a:spcAft>
          <a:spcPct val="0"/>
        </a:spcAft>
        <a:defRPr sz="2800" b="1">
          <a:solidFill>
            <a:schemeClr val="tx2"/>
          </a:solidFill>
          <a:latin typeface="Verdana" pitchFamily="34" charset="0"/>
        </a:defRPr>
      </a:lvl4pPr>
      <a:lvl5pPr algn="ctr" rtl="0" eaLnBrk="1" fontAlgn="base" hangingPunct="1">
        <a:spcBef>
          <a:spcPct val="0"/>
        </a:spcBef>
        <a:spcAft>
          <a:spcPct val="0"/>
        </a:spcAft>
        <a:defRPr sz="2800" b="1">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Arial" pitchFamily="34" charset="0"/>
        </a:defRPr>
      </a:lvl6pPr>
      <a:lvl7pPr marL="914400" algn="ctr" rtl="0" eaLnBrk="1" fontAlgn="base" hangingPunct="1">
        <a:spcBef>
          <a:spcPct val="0"/>
        </a:spcBef>
        <a:spcAft>
          <a:spcPct val="0"/>
        </a:spcAft>
        <a:defRPr sz="4400">
          <a:solidFill>
            <a:schemeClr val="tx2"/>
          </a:solidFill>
          <a:latin typeface="Arial" pitchFamily="34" charset="0"/>
        </a:defRPr>
      </a:lvl7pPr>
      <a:lvl8pPr marL="1371600" algn="ctr" rtl="0" eaLnBrk="1" fontAlgn="base" hangingPunct="1">
        <a:spcBef>
          <a:spcPct val="0"/>
        </a:spcBef>
        <a:spcAft>
          <a:spcPct val="0"/>
        </a:spcAft>
        <a:defRPr sz="4400">
          <a:solidFill>
            <a:schemeClr val="tx2"/>
          </a:solidFill>
          <a:latin typeface="Arial" pitchFamily="34" charset="0"/>
        </a:defRPr>
      </a:lvl8pPr>
      <a:lvl9pPr marL="1828800" algn="ctr" rtl="0" eaLnBrk="1" fontAlgn="base" hangingPunct="1">
        <a:spcBef>
          <a:spcPct val="0"/>
        </a:spcBef>
        <a:spcAft>
          <a:spcPct val="0"/>
        </a:spcAft>
        <a:defRPr sz="4400">
          <a:solidFill>
            <a:schemeClr val="tx2"/>
          </a:solidFill>
          <a:latin typeface="Arial" pitchFamily="34" charset="0"/>
        </a:defRPr>
      </a:lvl9pPr>
    </p:titleStyle>
    <p:bodyStyle>
      <a:lvl1pPr marL="342900" indent="-342900" algn="l" rtl="0" eaLnBrk="1" fontAlgn="base" hangingPunct="1">
        <a:lnSpc>
          <a:spcPct val="114000"/>
        </a:lnSpc>
        <a:spcBef>
          <a:spcPts val="400"/>
        </a:spcBef>
        <a:spcAft>
          <a:spcPts val="600"/>
        </a:spcAft>
        <a:buClr>
          <a:srgbClr val="0088FF"/>
        </a:buClr>
        <a:buNone/>
        <a:defRPr sz="20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285750" indent="-285750" algn="l" rtl="0" eaLnBrk="1" fontAlgn="base" hangingPunct="1">
        <a:lnSpc>
          <a:spcPct val="114000"/>
        </a:lnSpc>
        <a:spcBef>
          <a:spcPts val="400"/>
        </a:spcBef>
        <a:spcAft>
          <a:spcPts val="600"/>
        </a:spcAft>
        <a:buClr>
          <a:srgbClr val="1863B6"/>
        </a:buClr>
        <a:buSzPct val="140000"/>
        <a:buFont typeface="Arial" pitchFamily="34" charset="0"/>
        <a:buChar char="•"/>
        <a:defRPr sz="18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30238" indent="-228600" algn="l" rtl="0" eaLnBrk="1" fontAlgn="base" hangingPunct="1">
        <a:lnSpc>
          <a:spcPct val="114000"/>
        </a:lnSpc>
        <a:spcBef>
          <a:spcPts val="400"/>
        </a:spcBef>
        <a:spcAft>
          <a:spcPts val="600"/>
        </a:spcAft>
        <a:buClr>
          <a:srgbClr val="1863B6"/>
        </a:buClr>
        <a:buSzPct val="140000"/>
        <a:buFont typeface="Verdana" pitchFamily="34" charset="0"/>
        <a:buChar char="­"/>
        <a:defRPr sz="16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rtl="0" eaLnBrk="1" fontAlgn="base" hangingPunct="1">
        <a:spcBef>
          <a:spcPct val="20000"/>
        </a:spcBef>
        <a:spcAft>
          <a:spcPct val="0"/>
        </a:spcAft>
        <a:buChar char="–"/>
        <a:defRPr>
          <a:solidFill>
            <a:schemeClr val="tx1"/>
          </a:solidFill>
          <a:latin typeface="Verdana" pitchFamily="34" charset="0"/>
        </a:defRPr>
      </a:lvl4pPr>
      <a:lvl5pPr marL="2057400" indent="-228600" algn="l" rtl="0" eaLnBrk="1" fontAlgn="base" hangingPunct="1">
        <a:spcBef>
          <a:spcPct val="20000"/>
        </a:spcBef>
        <a:spcAft>
          <a:spcPct val="0"/>
        </a:spcAft>
        <a:buChar char="»"/>
        <a:defRPr>
          <a:solidFill>
            <a:schemeClr val="tx1"/>
          </a:solidFill>
          <a:latin typeface="Verdana"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r>
            <a:br>
              <a:rPr lang="en-GB" dirty="0"/>
            </a:br>
            <a:endParaRPr lang="en-GB" dirty="0"/>
          </a:p>
        </p:txBody>
      </p:sp>
      <p:sp>
        <p:nvSpPr>
          <p:cNvPr id="2" name="TextBox 1">
            <a:extLst>
              <a:ext uri="{FF2B5EF4-FFF2-40B4-BE49-F238E27FC236}">
                <a16:creationId xmlns:a16="http://schemas.microsoft.com/office/drawing/2014/main" xmlns="" id="{6A34DA36-52BE-4C97-A6C5-6E10F7D3E8CB}"/>
              </a:ext>
            </a:extLst>
          </p:cNvPr>
          <p:cNvSpPr txBox="1"/>
          <p:nvPr/>
        </p:nvSpPr>
        <p:spPr>
          <a:xfrm>
            <a:off x="609600" y="1447800"/>
            <a:ext cx="10734880" cy="1754327"/>
          </a:xfrm>
          <a:prstGeom prst="rect">
            <a:avLst/>
          </a:prstGeom>
          <a:noFill/>
        </p:spPr>
        <p:txBody>
          <a:bodyPr wrap="none" rtlCol="0">
            <a:spAutoFit/>
          </a:bodyPr>
          <a:lstStyle/>
          <a:p>
            <a:pPr algn="ctr"/>
            <a:r>
              <a:rPr lang="en-GB" sz="3600" dirty="0" smtClean="0"/>
              <a:t>Telecommunications </a:t>
            </a:r>
            <a:r>
              <a:rPr lang="en-GB" sz="3600" dirty="0"/>
              <a:t>Security </a:t>
            </a:r>
            <a:r>
              <a:rPr lang="en-GB" sz="3600" dirty="0" smtClean="0"/>
              <a:t>Standards project</a:t>
            </a:r>
            <a:br>
              <a:rPr lang="en-GB" sz="3600" dirty="0" smtClean="0"/>
            </a:br>
            <a:r>
              <a:rPr lang="en-GB" sz="7200" dirty="0" smtClean="0"/>
              <a:t>TESS</a:t>
            </a:r>
            <a:endParaRPr lang="en-GB" sz="7200" dirty="0"/>
          </a:p>
        </p:txBody>
      </p:sp>
      <p:sp>
        <p:nvSpPr>
          <p:cNvPr id="5" name="TextBox 4">
            <a:extLst>
              <a:ext uri="{FF2B5EF4-FFF2-40B4-BE49-F238E27FC236}">
                <a16:creationId xmlns:a16="http://schemas.microsoft.com/office/drawing/2014/main" xmlns="" id="{56391157-8DB0-4CEC-90C5-4C0E57870A7E}"/>
              </a:ext>
            </a:extLst>
          </p:cNvPr>
          <p:cNvSpPr txBox="1"/>
          <p:nvPr/>
        </p:nvSpPr>
        <p:spPr>
          <a:xfrm>
            <a:off x="1371600" y="3474797"/>
            <a:ext cx="7848600" cy="1815882"/>
          </a:xfrm>
          <a:prstGeom prst="rect">
            <a:avLst/>
          </a:prstGeom>
          <a:noFill/>
        </p:spPr>
        <p:txBody>
          <a:bodyPr wrap="square" rtlCol="0">
            <a:spAutoFit/>
          </a:bodyPr>
          <a:lstStyle/>
          <a:p>
            <a:r>
              <a:rPr lang="en-GB" sz="2800" dirty="0" smtClean="0"/>
              <a:t>Peter Casier</a:t>
            </a:r>
          </a:p>
          <a:p>
            <a:r>
              <a:rPr lang="en-GB" sz="2800" dirty="0" smtClean="0"/>
              <a:t>TESS Senior Programme Manager</a:t>
            </a:r>
          </a:p>
          <a:p>
            <a:r>
              <a:rPr lang="en-GB" sz="2800" dirty="0"/>
              <a:t/>
            </a:r>
            <a:br>
              <a:rPr lang="en-GB" sz="2800" dirty="0"/>
            </a:br>
            <a:r>
              <a:rPr lang="en-GB" sz="2800" dirty="0" err="1" smtClean="0"/>
              <a:t>peter.casier@wfp.org</a:t>
            </a:r>
            <a:endParaRPr lang="en-GB" sz="2800" dirty="0"/>
          </a:p>
        </p:txBody>
      </p:sp>
    </p:spTree>
    <p:extLst>
      <p:ext uri="{BB962C8B-B14F-4D97-AF65-F5344CB8AC3E}">
        <p14:creationId xmlns:p14="http://schemas.microsoft.com/office/powerpoint/2010/main" val="14995676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Great </a:t>
            </a:r>
            <a:r>
              <a:rPr lang="it-IT" dirty="0" err="1" smtClean="0"/>
              <a:t>Lakes</a:t>
            </a:r>
            <a:r>
              <a:rPr lang="it-IT" dirty="0" smtClean="0"/>
              <a:t> </a:t>
            </a:r>
            <a:r>
              <a:rPr lang="mr-IN" dirty="0" smtClean="0"/>
              <a:t>–</a:t>
            </a:r>
            <a:r>
              <a:rPr lang="it-IT" dirty="0"/>
              <a:t> </a:t>
            </a:r>
            <a:r>
              <a:rPr lang="it-IT" dirty="0" smtClean="0"/>
              <a:t>Email </a:t>
            </a:r>
            <a:r>
              <a:rPr lang="it-IT" dirty="0" err="1" smtClean="0"/>
              <a:t>Infrastructure</a:t>
            </a:r>
            <a:r>
              <a:rPr lang="it-IT" dirty="0" smtClean="0"/>
              <a:t> </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681601755"/>
              </p:ext>
            </p:extLst>
          </p:nvPr>
        </p:nvGraphicFramePr>
        <p:xfrm>
          <a:off x="3429000" y="1676400"/>
          <a:ext cx="5207000" cy="3707158"/>
        </p:xfrm>
        <a:graphic>
          <a:graphicData uri="http://schemas.openxmlformats.org/presentationml/2006/ole">
            <mc:AlternateContent xmlns:mc="http://schemas.openxmlformats.org/markup-compatibility/2006">
              <mc:Choice xmlns:v="urn:schemas-microsoft-com:vml" Requires="v">
                <p:oleObj spid="_x0000_s2053" name="Picture" r:id="rId4" imgW="2336800" imgH="1663700" progId="Word.Picture.8">
                  <p:embed/>
                </p:oleObj>
              </mc:Choice>
              <mc:Fallback>
                <p:oleObj name="Picture" r:id="rId4" imgW="2336800" imgH="1663700" progId="Word.Picture.8">
                  <p:embed/>
                  <p:pic>
                    <p:nvPicPr>
                      <p:cNvPr id="0" name=""/>
                      <p:cNvPicPr/>
                      <p:nvPr/>
                    </p:nvPicPr>
                    <p:blipFill>
                      <a:blip r:embed="rId5"/>
                      <a:stretch>
                        <a:fillRect/>
                      </a:stretch>
                    </p:blipFill>
                    <p:spPr>
                      <a:xfrm>
                        <a:off x="3429000" y="1676400"/>
                        <a:ext cx="5207000" cy="3707158"/>
                      </a:xfrm>
                      <a:prstGeom prst="rect">
                        <a:avLst/>
                      </a:prstGeom>
                    </p:spPr>
                  </p:pic>
                </p:oleObj>
              </mc:Fallback>
            </mc:AlternateContent>
          </a:graphicData>
        </a:graphic>
      </p:graphicFrame>
    </p:spTree>
    <p:extLst>
      <p:ext uri="{BB962C8B-B14F-4D97-AF65-F5344CB8AC3E}">
        <p14:creationId xmlns:p14="http://schemas.microsoft.com/office/powerpoint/2010/main" val="6750234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Great </a:t>
            </a:r>
            <a:r>
              <a:rPr lang="it-IT" dirty="0" err="1" smtClean="0"/>
              <a:t>Lakes</a:t>
            </a:r>
            <a:r>
              <a:rPr lang="it-IT" dirty="0" smtClean="0"/>
              <a:t> </a:t>
            </a:r>
            <a:r>
              <a:rPr lang="mr-IN" dirty="0" smtClean="0"/>
              <a:t>–</a:t>
            </a:r>
            <a:r>
              <a:rPr lang="it-IT" dirty="0" smtClean="0"/>
              <a:t> </a:t>
            </a:r>
            <a:r>
              <a:rPr lang="it-IT" dirty="0" err="1" smtClean="0"/>
              <a:t>Physical</a:t>
            </a:r>
            <a:r>
              <a:rPr lang="it-IT" dirty="0" smtClean="0"/>
              <a:t> </a:t>
            </a:r>
            <a:r>
              <a:rPr lang="it-IT" dirty="0" err="1" smtClean="0"/>
              <a:t>Infrastructure</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4064000" y="1905000"/>
            <a:ext cx="4064000" cy="3048000"/>
          </a:xfrm>
          <a:prstGeom prst="rect">
            <a:avLst/>
          </a:prstGeom>
        </p:spPr>
      </p:pic>
    </p:spTree>
    <p:extLst>
      <p:ext uri="{BB962C8B-B14F-4D97-AF65-F5344CB8AC3E}">
        <p14:creationId xmlns:p14="http://schemas.microsoft.com/office/powerpoint/2010/main" val="42669763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Great </a:t>
            </a:r>
            <a:r>
              <a:rPr lang="it-IT" dirty="0" err="1" smtClean="0"/>
              <a:t>Lakes</a:t>
            </a:r>
            <a:r>
              <a:rPr lang="it-IT" dirty="0" smtClean="0"/>
              <a:t> </a:t>
            </a:r>
            <a:r>
              <a:rPr lang="mr-IN" dirty="0" smtClean="0"/>
              <a:t>–</a:t>
            </a:r>
            <a:r>
              <a:rPr lang="it-IT" dirty="0" smtClean="0"/>
              <a:t> </a:t>
            </a:r>
            <a:r>
              <a:rPr lang="it-IT" dirty="0" err="1" smtClean="0"/>
              <a:t>Physical</a:t>
            </a:r>
            <a:r>
              <a:rPr lang="it-IT" dirty="0" smtClean="0"/>
              <a:t> </a:t>
            </a:r>
            <a:r>
              <a:rPr lang="it-IT" dirty="0" err="1" smtClean="0"/>
              <a:t>Infrastructure</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2438400" y="1447800"/>
            <a:ext cx="7391400" cy="4622800"/>
          </a:xfrm>
          <a:prstGeom prst="rect">
            <a:avLst/>
          </a:prstGeom>
        </p:spPr>
      </p:pic>
    </p:spTree>
    <p:extLst>
      <p:ext uri="{BB962C8B-B14F-4D97-AF65-F5344CB8AC3E}">
        <p14:creationId xmlns:p14="http://schemas.microsoft.com/office/powerpoint/2010/main" val="5036797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Great </a:t>
            </a:r>
            <a:r>
              <a:rPr lang="it-IT" dirty="0" err="1" smtClean="0"/>
              <a:t>Lakes</a:t>
            </a:r>
            <a:r>
              <a:rPr lang="it-IT" dirty="0" smtClean="0"/>
              <a:t> </a:t>
            </a:r>
            <a:r>
              <a:rPr lang="mr-IN" dirty="0" smtClean="0"/>
              <a:t>–</a:t>
            </a:r>
            <a:r>
              <a:rPr lang="it-IT" dirty="0" smtClean="0"/>
              <a:t> </a:t>
            </a:r>
            <a:r>
              <a:rPr lang="it-IT" dirty="0" err="1" smtClean="0"/>
              <a:t>Physical</a:t>
            </a:r>
            <a:r>
              <a:rPr lang="it-IT" dirty="0" smtClean="0"/>
              <a:t> </a:t>
            </a:r>
            <a:r>
              <a:rPr lang="it-IT" dirty="0" err="1" smtClean="0"/>
              <a:t>Infrastructure</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3124200" y="1447800"/>
            <a:ext cx="5765800" cy="4324350"/>
          </a:xfrm>
          <a:prstGeom prst="rect">
            <a:avLst/>
          </a:prstGeom>
        </p:spPr>
      </p:pic>
    </p:spTree>
    <p:extLst>
      <p:ext uri="{BB962C8B-B14F-4D97-AF65-F5344CB8AC3E}">
        <p14:creationId xmlns:p14="http://schemas.microsoft.com/office/powerpoint/2010/main" val="42219070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Kosovo 1999</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3200400" y="1143000"/>
            <a:ext cx="5533825" cy="5105400"/>
          </a:xfrm>
          <a:prstGeom prst="rect">
            <a:avLst/>
          </a:prstGeom>
        </p:spPr>
      </p:pic>
    </p:spTree>
    <p:extLst>
      <p:ext uri="{BB962C8B-B14F-4D97-AF65-F5344CB8AC3E}">
        <p14:creationId xmlns:p14="http://schemas.microsoft.com/office/powerpoint/2010/main" val="8045196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2971800" y="1447800"/>
            <a:ext cx="6261100" cy="4737100"/>
          </a:xfrm>
          <a:prstGeom prst="rect">
            <a:avLst/>
          </a:prstGeom>
        </p:spPr>
      </p:pic>
    </p:spTree>
    <p:extLst>
      <p:ext uri="{BB962C8B-B14F-4D97-AF65-F5344CB8AC3E}">
        <p14:creationId xmlns:p14="http://schemas.microsoft.com/office/powerpoint/2010/main" val="13677494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3581400" y="1295400"/>
            <a:ext cx="3721100" cy="4961467"/>
          </a:xfrm>
          <a:prstGeom prst="rect">
            <a:avLst/>
          </a:prstGeom>
        </p:spPr>
      </p:pic>
    </p:spTree>
    <p:extLst>
      <p:ext uri="{BB962C8B-B14F-4D97-AF65-F5344CB8AC3E}">
        <p14:creationId xmlns:p14="http://schemas.microsoft.com/office/powerpoint/2010/main" val="6427052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3810000" y="1295399"/>
            <a:ext cx="3810000" cy="5035737"/>
          </a:xfrm>
          <a:prstGeom prst="rect">
            <a:avLst/>
          </a:prstGeom>
        </p:spPr>
      </p:pic>
    </p:spTree>
    <p:extLst>
      <p:ext uri="{BB962C8B-B14F-4D97-AF65-F5344CB8AC3E}">
        <p14:creationId xmlns:p14="http://schemas.microsoft.com/office/powerpoint/2010/main" val="40063651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2590800" y="1295400"/>
            <a:ext cx="6578600" cy="4933950"/>
          </a:xfrm>
          <a:prstGeom prst="rect">
            <a:avLst/>
          </a:prstGeom>
        </p:spPr>
      </p:pic>
    </p:spTree>
    <p:extLst>
      <p:ext uri="{BB962C8B-B14F-4D97-AF65-F5344CB8AC3E}">
        <p14:creationId xmlns:p14="http://schemas.microsoft.com/office/powerpoint/2010/main" val="33532265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6" name="Picture 5"/>
          <p:cNvPicPr>
            <a:picLocks noChangeAspect="1"/>
          </p:cNvPicPr>
          <p:nvPr/>
        </p:nvPicPr>
        <p:blipFill>
          <a:blip r:embed="rId3"/>
          <a:stretch>
            <a:fillRect/>
          </a:stretch>
        </p:blipFill>
        <p:spPr>
          <a:xfrm>
            <a:off x="2743200" y="1295400"/>
            <a:ext cx="6261100" cy="4737100"/>
          </a:xfrm>
          <a:prstGeom prst="rect">
            <a:avLst/>
          </a:prstGeom>
        </p:spPr>
      </p:pic>
    </p:spTree>
    <p:extLst>
      <p:ext uri="{BB962C8B-B14F-4D97-AF65-F5344CB8AC3E}">
        <p14:creationId xmlns:p14="http://schemas.microsoft.com/office/powerpoint/2010/main" val="36347987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 all started here</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6" name="Picture 5"/>
          <p:cNvPicPr>
            <a:picLocks noChangeAspect="1"/>
          </p:cNvPicPr>
          <p:nvPr/>
        </p:nvPicPr>
        <p:blipFill>
          <a:blip r:embed="rId3"/>
          <a:stretch>
            <a:fillRect/>
          </a:stretch>
        </p:blipFill>
        <p:spPr>
          <a:xfrm>
            <a:off x="2133600" y="1295400"/>
            <a:ext cx="8561557" cy="5274733"/>
          </a:xfrm>
          <a:prstGeom prst="rect">
            <a:avLst/>
          </a:prstGeom>
        </p:spPr>
      </p:pic>
    </p:spTree>
    <p:extLst>
      <p:ext uri="{BB962C8B-B14F-4D97-AF65-F5344CB8AC3E}">
        <p14:creationId xmlns:p14="http://schemas.microsoft.com/office/powerpoint/2010/main" val="116126807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7" name="Picture 6"/>
          <p:cNvPicPr>
            <a:picLocks noChangeAspect="1"/>
          </p:cNvPicPr>
          <p:nvPr/>
        </p:nvPicPr>
        <p:blipFill>
          <a:blip r:embed="rId3"/>
          <a:stretch>
            <a:fillRect/>
          </a:stretch>
        </p:blipFill>
        <p:spPr>
          <a:xfrm>
            <a:off x="3886200" y="1219200"/>
            <a:ext cx="3699358" cy="4889500"/>
          </a:xfrm>
          <a:prstGeom prst="rect">
            <a:avLst/>
          </a:prstGeom>
        </p:spPr>
      </p:pic>
    </p:spTree>
    <p:extLst>
      <p:ext uri="{BB962C8B-B14F-4D97-AF65-F5344CB8AC3E}">
        <p14:creationId xmlns:p14="http://schemas.microsoft.com/office/powerpoint/2010/main" val="36205796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2438400" y="1371600"/>
            <a:ext cx="7010400" cy="5257800"/>
          </a:xfrm>
          <a:prstGeom prst="rect">
            <a:avLst/>
          </a:prstGeom>
        </p:spPr>
      </p:pic>
    </p:spTree>
    <p:extLst>
      <p:ext uri="{BB962C8B-B14F-4D97-AF65-F5344CB8AC3E}">
        <p14:creationId xmlns:p14="http://schemas.microsoft.com/office/powerpoint/2010/main" val="70302061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2209800" y="1143000"/>
            <a:ext cx="7391400" cy="5543550"/>
          </a:xfrm>
          <a:prstGeom prst="rect">
            <a:avLst/>
          </a:prstGeom>
        </p:spPr>
      </p:pic>
    </p:spTree>
    <p:extLst>
      <p:ext uri="{BB962C8B-B14F-4D97-AF65-F5344CB8AC3E}">
        <p14:creationId xmlns:p14="http://schemas.microsoft.com/office/powerpoint/2010/main" val="2186396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1981200" y="1143000"/>
            <a:ext cx="7086600" cy="5314950"/>
          </a:xfrm>
          <a:prstGeom prst="rect">
            <a:avLst/>
          </a:prstGeom>
        </p:spPr>
      </p:pic>
    </p:spTree>
    <p:extLst>
      <p:ext uri="{BB962C8B-B14F-4D97-AF65-F5344CB8AC3E}">
        <p14:creationId xmlns:p14="http://schemas.microsoft.com/office/powerpoint/2010/main" val="18393694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Kosovo 1999</a:t>
            </a:r>
            <a:r>
              <a:rPr lang="mr-IN" dirty="0" smtClean="0"/>
              <a:t>…</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2743200" y="1143000"/>
            <a:ext cx="6667500" cy="5334000"/>
          </a:xfrm>
          <a:prstGeom prst="rect">
            <a:avLst/>
          </a:prstGeom>
        </p:spPr>
      </p:pic>
    </p:spTree>
    <p:extLst>
      <p:ext uri="{BB962C8B-B14F-4D97-AF65-F5344CB8AC3E}">
        <p14:creationId xmlns:p14="http://schemas.microsoft.com/office/powerpoint/2010/main" val="206238324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Security standards (1998-2004)</a:t>
            </a:r>
            <a:endParaRPr lang="en-GB" dirty="0"/>
          </a:p>
        </p:txBody>
      </p:sp>
      <p:sp>
        <p:nvSpPr>
          <p:cNvPr id="3" name="Content Placeholder 2"/>
          <p:cNvSpPr>
            <a:spLocks noGrp="1"/>
          </p:cNvSpPr>
          <p:nvPr>
            <p:ph idx="1"/>
          </p:nvPr>
        </p:nvSpPr>
        <p:spPr/>
        <p:txBody>
          <a:bodyPr/>
          <a:lstStyle/>
          <a:p>
            <a:pPr lvl="1"/>
            <a:r>
              <a:rPr lang="en-GB" sz="2000" dirty="0" smtClean="0"/>
              <a:t>VHF </a:t>
            </a:r>
            <a:r>
              <a:rPr lang="en-GB" sz="2000" dirty="0" err="1" smtClean="0"/>
              <a:t>SelV</a:t>
            </a:r>
            <a:r>
              <a:rPr lang="en-GB" sz="2000" dirty="0" smtClean="0"/>
              <a:t> </a:t>
            </a:r>
            <a:r>
              <a:rPr lang="en-GB" sz="2000" dirty="0" err="1" smtClean="0"/>
              <a:t>signaling</a:t>
            </a:r>
            <a:endParaRPr lang="en-GB" sz="2000" dirty="0" smtClean="0"/>
          </a:p>
          <a:p>
            <a:pPr lvl="2"/>
            <a:r>
              <a:rPr lang="en-GB" dirty="0" err="1" smtClean="0"/>
              <a:t>Callsign</a:t>
            </a:r>
            <a:r>
              <a:rPr lang="en-GB" dirty="0" smtClean="0"/>
              <a:t> display</a:t>
            </a:r>
          </a:p>
          <a:p>
            <a:pPr lvl="2"/>
            <a:r>
              <a:rPr lang="en-GB" dirty="0" smtClean="0"/>
              <a:t>Selective call</a:t>
            </a:r>
          </a:p>
          <a:p>
            <a:pPr lvl="2"/>
            <a:r>
              <a:rPr lang="en-GB" dirty="0" smtClean="0"/>
              <a:t>C</a:t>
            </a:r>
            <a:r>
              <a:rPr lang="en-GB" dirty="0" smtClean="0"/>
              <a:t>all-all</a:t>
            </a:r>
          </a:p>
          <a:p>
            <a:pPr lvl="2"/>
            <a:r>
              <a:rPr lang="en-GB" dirty="0" smtClean="0"/>
              <a:t>Panic Button</a:t>
            </a:r>
          </a:p>
          <a:p>
            <a:pPr lvl="2"/>
            <a:r>
              <a:rPr lang="en-GB" dirty="0" smtClean="0"/>
              <a:t>Remote stunning</a:t>
            </a:r>
          </a:p>
          <a:p>
            <a:pPr lvl="2"/>
            <a:r>
              <a:rPr lang="en-GB" dirty="0" smtClean="0"/>
              <a:t>Lone worker</a:t>
            </a:r>
          </a:p>
          <a:p>
            <a:pPr lvl="1"/>
            <a:r>
              <a:rPr lang="en-GB" sz="2000" dirty="0" smtClean="0"/>
              <a:t>HF Selective </a:t>
            </a:r>
            <a:r>
              <a:rPr lang="en-GB" sz="2000" dirty="0" err="1" smtClean="0"/>
              <a:t>Callsign</a:t>
            </a:r>
            <a:r>
              <a:rPr lang="en-GB" sz="2000" dirty="0" smtClean="0"/>
              <a:t> extension (6 digits)</a:t>
            </a:r>
          </a:p>
          <a:p>
            <a:pPr lvl="1"/>
            <a:r>
              <a:rPr lang="en-GB" sz="2000" dirty="0" err="1" smtClean="0"/>
              <a:t>MiniM</a:t>
            </a:r>
            <a:r>
              <a:rPr lang="en-GB" sz="2000" dirty="0" smtClean="0"/>
              <a:t> portable satellite</a:t>
            </a:r>
          </a:p>
          <a:p>
            <a:pPr lvl="1"/>
            <a:r>
              <a:rPr lang="en-GB" sz="2000" dirty="0" smtClean="0"/>
              <a:t>Gradual introduction handheld satellite / </a:t>
            </a:r>
            <a:r>
              <a:rPr lang="en-GB" sz="2000" dirty="0" err="1" smtClean="0"/>
              <a:t>Vsat</a:t>
            </a:r>
            <a:endParaRPr lang="en-GB" sz="2000" dirty="0" smtClean="0"/>
          </a:p>
          <a:p>
            <a:pPr lvl="1"/>
            <a:endParaRPr lang="en-GB" sz="2000" dirty="0" smtClean="0"/>
          </a:p>
          <a:p>
            <a:pPr marL="0" lvl="1" indent="0">
              <a:buNone/>
            </a:pPr>
            <a:endParaRPr lang="en-GB" sz="4400" dirty="0"/>
          </a:p>
          <a:p>
            <a:pPr lvl="1"/>
            <a:endParaRPr lang="en-GB" sz="4400" dirty="0"/>
          </a:p>
          <a:p>
            <a:pPr marL="0" lvl="1" indent="0">
              <a:buNone/>
            </a:pPr>
            <a:endParaRPr lang="en-GB" dirty="0"/>
          </a:p>
        </p:txBody>
      </p:sp>
    </p:spTree>
    <p:extLst>
      <p:ext uri="{BB962C8B-B14F-4D97-AF65-F5344CB8AC3E}">
        <p14:creationId xmlns:p14="http://schemas.microsoft.com/office/powerpoint/2010/main" val="1616993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Afghanistan 2001-2002</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2209800" y="1143000"/>
            <a:ext cx="6596240" cy="5276992"/>
          </a:xfrm>
          <a:prstGeom prst="rect">
            <a:avLst/>
          </a:prstGeom>
        </p:spPr>
      </p:pic>
    </p:spTree>
    <p:extLst>
      <p:ext uri="{BB962C8B-B14F-4D97-AF65-F5344CB8AC3E}">
        <p14:creationId xmlns:p14="http://schemas.microsoft.com/office/powerpoint/2010/main" val="39679074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Afghanistan 2001-2002</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6" name="Picture 5"/>
          <p:cNvPicPr>
            <a:picLocks noChangeAspect="1"/>
          </p:cNvPicPr>
          <p:nvPr/>
        </p:nvPicPr>
        <p:blipFill>
          <a:blip r:embed="rId3"/>
          <a:stretch>
            <a:fillRect/>
          </a:stretch>
        </p:blipFill>
        <p:spPr>
          <a:xfrm>
            <a:off x="3886200" y="1371600"/>
            <a:ext cx="3657600" cy="4876800"/>
          </a:xfrm>
          <a:prstGeom prst="rect">
            <a:avLst/>
          </a:prstGeom>
        </p:spPr>
      </p:pic>
    </p:spTree>
    <p:extLst>
      <p:ext uri="{BB962C8B-B14F-4D97-AF65-F5344CB8AC3E}">
        <p14:creationId xmlns:p14="http://schemas.microsoft.com/office/powerpoint/2010/main" val="12377889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Afghanistan 2001-2002</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2438400" y="1219200"/>
            <a:ext cx="6807200" cy="5105400"/>
          </a:xfrm>
          <a:prstGeom prst="rect">
            <a:avLst/>
          </a:prstGeom>
        </p:spPr>
      </p:pic>
    </p:spTree>
    <p:extLst>
      <p:ext uri="{BB962C8B-B14F-4D97-AF65-F5344CB8AC3E}">
        <p14:creationId xmlns:p14="http://schemas.microsoft.com/office/powerpoint/2010/main" val="36695798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78386" y="239890"/>
            <a:ext cx="6429023" cy="6429023"/>
          </a:xfrm>
          <a:prstGeom prst="rect">
            <a:avLst/>
          </a:prstGeom>
        </p:spPr>
      </p:pic>
    </p:spTree>
    <p:extLst>
      <p:ext uri="{BB962C8B-B14F-4D97-AF65-F5344CB8AC3E}">
        <p14:creationId xmlns:p14="http://schemas.microsoft.com/office/powerpoint/2010/main" val="353538747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Zaire-</a:t>
            </a:r>
            <a:r>
              <a:rPr lang="it-IT" dirty="0" err="1" smtClean="0"/>
              <a:t>Rwanda</a:t>
            </a:r>
            <a:r>
              <a:rPr lang="it-IT" dirty="0" smtClean="0"/>
              <a:t> </a:t>
            </a:r>
            <a:r>
              <a:rPr lang="it-IT" dirty="0" err="1" smtClean="0"/>
              <a:t>border</a:t>
            </a:r>
            <a:r>
              <a:rPr lang="it-IT" dirty="0" smtClean="0"/>
              <a:t> (1994-’95)</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2133600" y="1295400"/>
            <a:ext cx="7922930" cy="5072325"/>
          </a:xfrm>
          <a:prstGeom prst="rect">
            <a:avLst/>
          </a:prstGeom>
        </p:spPr>
      </p:pic>
    </p:spTree>
    <p:extLst>
      <p:ext uri="{BB962C8B-B14F-4D97-AF65-F5344CB8AC3E}">
        <p14:creationId xmlns:p14="http://schemas.microsoft.com/office/powerpoint/2010/main" val="34325331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Mobile.casierp\c\My Documents\my documentation Library\pictures mission\gsm\P1010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33400"/>
            <a:ext cx="8701851" cy="5499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59946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bile.casierp\c\My Documents\my documentation Library\pictures mission\gsm\putting up mast central s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482" y="426155"/>
            <a:ext cx="6020741" cy="6020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0236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bile.casierp\c\My Documents\my documentation Library\pictures mission\gsm\lionel in front of di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38200"/>
            <a:ext cx="835660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562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Iraq</a:t>
            </a:r>
            <a:r>
              <a:rPr lang="en-GB" dirty="0" smtClean="0"/>
              <a:t> 2003</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2057400" y="1219200"/>
            <a:ext cx="7871179" cy="5105400"/>
          </a:xfrm>
          <a:prstGeom prst="rect">
            <a:avLst/>
          </a:prstGeom>
        </p:spPr>
      </p:pic>
    </p:spTree>
    <p:extLst>
      <p:ext uri="{BB962C8B-B14F-4D97-AF65-F5344CB8AC3E}">
        <p14:creationId xmlns:p14="http://schemas.microsoft.com/office/powerpoint/2010/main" val="40614439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381000"/>
            <a:ext cx="9990667" cy="6096000"/>
          </a:xfrm>
          <a:prstGeom prst="rect">
            <a:avLst/>
          </a:prstGeom>
        </p:spPr>
      </p:pic>
    </p:spTree>
    <p:extLst>
      <p:ext uri="{BB962C8B-B14F-4D97-AF65-F5344CB8AC3E}">
        <p14:creationId xmlns:p14="http://schemas.microsoft.com/office/powerpoint/2010/main" val="26497011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381000"/>
            <a:ext cx="9266297" cy="5884333"/>
          </a:xfrm>
          <a:prstGeom prst="rect">
            <a:avLst/>
          </a:prstGeom>
        </p:spPr>
      </p:pic>
    </p:spTree>
    <p:extLst>
      <p:ext uri="{BB962C8B-B14F-4D97-AF65-F5344CB8AC3E}">
        <p14:creationId xmlns:p14="http://schemas.microsoft.com/office/powerpoint/2010/main" val="24120915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381000"/>
            <a:ext cx="9457267" cy="6096000"/>
          </a:xfrm>
          <a:prstGeom prst="rect">
            <a:avLst/>
          </a:prstGeom>
        </p:spPr>
      </p:pic>
    </p:spTree>
    <p:extLst>
      <p:ext uri="{BB962C8B-B14F-4D97-AF65-F5344CB8AC3E}">
        <p14:creationId xmlns:p14="http://schemas.microsoft.com/office/powerpoint/2010/main" val="1674406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47800" y="304800"/>
            <a:ext cx="9169400" cy="6244167"/>
          </a:xfrm>
          <a:prstGeom prst="rect">
            <a:avLst/>
          </a:prstGeom>
        </p:spPr>
      </p:pic>
    </p:spTree>
    <p:extLst>
      <p:ext uri="{BB962C8B-B14F-4D97-AF65-F5344CB8AC3E}">
        <p14:creationId xmlns:p14="http://schemas.microsoft.com/office/powerpoint/2010/main" val="225497248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0" y="1447800"/>
            <a:ext cx="6096000" cy="4572000"/>
          </a:xfrm>
          <a:prstGeom prst="rect">
            <a:avLst/>
          </a:prstGeom>
        </p:spPr>
      </p:pic>
    </p:spTree>
    <p:extLst>
      <p:ext uri="{BB962C8B-B14F-4D97-AF65-F5344CB8AC3E}">
        <p14:creationId xmlns:p14="http://schemas.microsoft.com/office/powerpoint/2010/main" val="11088981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228600"/>
            <a:ext cx="9158737" cy="6279444"/>
          </a:xfrm>
          <a:prstGeom prst="rect">
            <a:avLst/>
          </a:prstGeom>
        </p:spPr>
      </p:pic>
    </p:spTree>
    <p:extLst>
      <p:ext uri="{BB962C8B-B14F-4D97-AF65-F5344CB8AC3E}">
        <p14:creationId xmlns:p14="http://schemas.microsoft.com/office/powerpoint/2010/main" val="33287972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6522" y="203200"/>
            <a:ext cx="10638678" cy="725488"/>
          </a:xfrm>
        </p:spPr>
        <p:txBody>
          <a:bodyPr/>
          <a:lstStyle/>
          <a:p>
            <a:r>
              <a:rPr lang="en-GB" sz="2800" dirty="0" smtClean="0"/>
              <a:t>Don’t leave home without these</a:t>
            </a:r>
            <a:endParaRPr lang="en-GB" sz="2800" dirty="0"/>
          </a:p>
        </p:txBody>
      </p:sp>
      <p:pic>
        <p:nvPicPr>
          <p:cNvPr id="2" name="Picture 2" descr="A close up of a box&#10;&#10;Description generated with high confidence">
            <a:extLst>
              <a:ext uri="{FF2B5EF4-FFF2-40B4-BE49-F238E27FC236}">
                <a16:creationId xmlns="" xmlns:a16="http://schemas.microsoft.com/office/drawing/2014/main" id="{7CA1F42D-1355-4049-B876-A9C73F002925}"/>
              </a:ext>
            </a:extLst>
          </p:cNvPr>
          <p:cNvPicPr>
            <a:picLocks noChangeAspect="1"/>
          </p:cNvPicPr>
          <p:nvPr/>
        </p:nvPicPr>
        <p:blipFill>
          <a:blip r:embed="rId2"/>
          <a:stretch>
            <a:fillRect/>
          </a:stretch>
        </p:blipFill>
        <p:spPr>
          <a:xfrm>
            <a:off x="2351326" y="1609994"/>
            <a:ext cx="2486025" cy="3724275"/>
          </a:xfrm>
          <a:prstGeom prst="rect">
            <a:avLst/>
          </a:prstGeom>
        </p:spPr>
      </p:pic>
      <p:pic>
        <p:nvPicPr>
          <p:cNvPr id="4" name="Picture 5" descr="A picture containing wall, indoor&#10;&#10;Description generated with high confidence">
            <a:extLst>
              <a:ext uri="{FF2B5EF4-FFF2-40B4-BE49-F238E27FC236}">
                <a16:creationId xmlns="" xmlns:a16="http://schemas.microsoft.com/office/drawing/2014/main" id="{40C971FB-D05A-4239-AA68-85603FEEEEC3}"/>
              </a:ext>
            </a:extLst>
          </p:cNvPr>
          <p:cNvPicPr>
            <a:picLocks noChangeAspect="1"/>
          </p:cNvPicPr>
          <p:nvPr/>
        </p:nvPicPr>
        <p:blipFill>
          <a:blip r:embed="rId3"/>
          <a:stretch>
            <a:fillRect/>
          </a:stretch>
        </p:blipFill>
        <p:spPr>
          <a:xfrm>
            <a:off x="4833759" y="2505075"/>
            <a:ext cx="3343993" cy="2480453"/>
          </a:xfrm>
          <a:prstGeom prst="rect">
            <a:avLst/>
          </a:prstGeom>
        </p:spPr>
      </p:pic>
    </p:spTree>
    <p:extLst>
      <p:ext uri="{BB962C8B-B14F-4D97-AF65-F5344CB8AC3E}">
        <p14:creationId xmlns:p14="http://schemas.microsoft.com/office/powerpoint/2010/main" val="304523418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1600" y="381000"/>
            <a:ext cx="9152467" cy="6096000"/>
          </a:xfrm>
          <a:prstGeom prst="rect">
            <a:avLst/>
          </a:prstGeom>
        </p:spPr>
      </p:pic>
    </p:spTree>
    <p:extLst>
      <p:ext uri="{BB962C8B-B14F-4D97-AF65-F5344CB8AC3E}">
        <p14:creationId xmlns:p14="http://schemas.microsoft.com/office/powerpoint/2010/main" val="59842509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TESS</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r>
              <a:rPr lang="en-GB" sz="2000" dirty="0" smtClean="0"/>
              <a:t>UN &amp; NGO Telecommunications Security Standards:</a:t>
            </a:r>
            <a:br>
              <a:rPr lang="en-GB" sz="2000" dirty="0" smtClean="0"/>
            </a:br>
            <a:r>
              <a:rPr lang="en-GB" sz="2000" dirty="0" smtClean="0"/>
              <a:t/>
            </a:r>
            <a:br>
              <a:rPr lang="en-GB" sz="2000" dirty="0" smtClean="0"/>
            </a:br>
            <a:endParaRPr lang="en-GB" sz="2000" dirty="0" smtClean="0"/>
          </a:p>
          <a:p>
            <a:pPr marL="0" lvl="1" indent="0" algn="ctr">
              <a:buNone/>
            </a:pPr>
            <a:r>
              <a:rPr lang="en-GB" sz="2800" dirty="0" smtClean="0"/>
              <a:t>Any staff, anywhere in the operational area, </a:t>
            </a:r>
            <a:br>
              <a:rPr lang="en-GB" sz="2800" dirty="0" smtClean="0"/>
            </a:br>
            <a:r>
              <a:rPr lang="en-GB" sz="2800" dirty="0" smtClean="0"/>
              <a:t/>
            </a:r>
            <a:br>
              <a:rPr lang="en-GB" sz="2800" dirty="0" smtClean="0"/>
            </a:br>
            <a:r>
              <a:rPr lang="en-GB" sz="2800" dirty="0" smtClean="0"/>
              <a:t>should be contactable by the </a:t>
            </a:r>
            <a:r>
              <a:rPr lang="en-GB" sz="2800" dirty="0" err="1" smtClean="0"/>
              <a:t>comms</a:t>
            </a:r>
            <a:r>
              <a:rPr lang="en-GB" sz="2800" dirty="0" smtClean="0"/>
              <a:t> </a:t>
            </a:r>
            <a:r>
              <a:rPr lang="en-GB" sz="2800" dirty="0" err="1" smtClean="0"/>
              <a:t>center</a:t>
            </a:r>
            <a:r>
              <a:rPr lang="en-GB" sz="2800" dirty="0" smtClean="0"/>
              <a:t>, </a:t>
            </a:r>
            <a:br>
              <a:rPr lang="en-GB" sz="2800" dirty="0" smtClean="0"/>
            </a:br>
            <a:r>
              <a:rPr lang="en-GB" sz="2800" dirty="0" smtClean="0"/>
              <a:t/>
            </a:r>
            <a:br>
              <a:rPr lang="en-GB" sz="2800" dirty="0" smtClean="0"/>
            </a:br>
            <a:r>
              <a:rPr lang="en-GB" sz="2800" dirty="0" smtClean="0"/>
              <a:t>or be able to contact the </a:t>
            </a:r>
            <a:r>
              <a:rPr lang="en-GB" sz="2800" dirty="0" err="1" smtClean="0"/>
              <a:t>comms</a:t>
            </a:r>
            <a:r>
              <a:rPr lang="en-GB" sz="2800" dirty="0" smtClean="0"/>
              <a:t> </a:t>
            </a:r>
            <a:r>
              <a:rPr lang="en-GB" sz="2800" dirty="0" err="1" smtClean="0"/>
              <a:t>center</a:t>
            </a:r>
            <a:r>
              <a:rPr lang="en-GB" sz="2000" dirty="0" smtClean="0"/>
              <a:t>.</a:t>
            </a:r>
            <a:endParaRPr lang="en-GB" sz="4400" dirty="0"/>
          </a:p>
          <a:p>
            <a:pPr lvl="1"/>
            <a:endParaRPr lang="en-GB" sz="4400" dirty="0"/>
          </a:p>
          <a:p>
            <a:pPr marL="0" lvl="1" indent="0">
              <a:buNone/>
            </a:pPr>
            <a:endParaRPr lang="en-GB" dirty="0"/>
          </a:p>
        </p:txBody>
      </p:sp>
    </p:spTree>
    <p:extLst>
      <p:ext uri="{BB962C8B-B14F-4D97-AF65-F5344CB8AC3E}">
        <p14:creationId xmlns:p14="http://schemas.microsoft.com/office/powerpoint/2010/main" val="25452036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t>
            </a:r>
            <a:r>
              <a:rPr lang="en-GB" dirty="0" smtClean="0"/>
              <a:t>is TESS?</a:t>
            </a:r>
            <a:endParaRPr lang="en-GB" dirty="0"/>
          </a:p>
        </p:txBody>
      </p:sp>
      <p:sp>
        <p:nvSpPr>
          <p:cNvPr id="3" name="Content Placeholder 2"/>
          <p:cNvSpPr>
            <a:spLocks noGrp="1"/>
          </p:cNvSpPr>
          <p:nvPr>
            <p:ph idx="1"/>
          </p:nvPr>
        </p:nvSpPr>
        <p:spPr/>
        <p:txBody>
          <a:bodyPr/>
          <a:lstStyle/>
          <a:p>
            <a:pPr marL="0" lvl="1" indent="0">
              <a:buNone/>
            </a:pPr>
            <a:endParaRPr lang="en-GB" sz="2000" dirty="0"/>
          </a:p>
          <a:p>
            <a:pPr lvl="1"/>
            <a:r>
              <a:rPr lang="en-GB" sz="2000" dirty="0" smtClean="0"/>
              <a:t>Purpose</a:t>
            </a:r>
          </a:p>
          <a:p>
            <a:pPr lvl="1"/>
            <a:r>
              <a:rPr lang="en-GB" sz="2000" dirty="0" smtClean="0"/>
              <a:t>Project Clients</a:t>
            </a:r>
          </a:p>
          <a:p>
            <a:pPr lvl="1"/>
            <a:r>
              <a:rPr lang="en-GB" sz="2000" dirty="0" smtClean="0"/>
              <a:t>Project Team</a:t>
            </a:r>
          </a:p>
          <a:p>
            <a:pPr lvl="1"/>
            <a:r>
              <a:rPr lang="en-GB" sz="2000" dirty="0" smtClean="0"/>
              <a:t>Functional reporting lines:</a:t>
            </a:r>
          </a:p>
          <a:p>
            <a:pPr lvl="2"/>
            <a:r>
              <a:rPr lang="en-GB" sz="2000" dirty="0" smtClean="0"/>
              <a:t>Chair of IASMN </a:t>
            </a:r>
            <a:r>
              <a:rPr lang="en-GB" sz="2000" dirty="0"/>
              <a:t>TAG</a:t>
            </a:r>
          </a:p>
          <a:p>
            <a:pPr lvl="2"/>
            <a:r>
              <a:rPr lang="en-GB" sz="2000" dirty="0" smtClean="0"/>
              <a:t>Chair of ETC </a:t>
            </a:r>
            <a:endParaRPr lang="en-GB" sz="2000" dirty="0"/>
          </a:p>
          <a:p>
            <a:pPr lvl="2"/>
            <a:r>
              <a:rPr lang="en-GB" sz="2000" dirty="0" smtClean="0"/>
              <a:t>WFP ICT (Chief TECF)</a:t>
            </a:r>
          </a:p>
          <a:p>
            <a:pPr lvl="2"/>
            <a:r>
              <a:rPr lang="en-GB" sz="2000" dirty="0" smtClean="0"/>
              <a:t>WFP Security (RMQ)</a:t>
            </a:r>
          </a:p>
          <a:p>
            <a:pPr lvl="1"/>
            <a:r>
              <a:rPr lang="en-GB" sz="2200" dirty="0" smtClean="0"/>
              <a:t>Mandated by UNDSS</a:t>
            </a:r>
          </a:p>
          <a:p>
            <a:pPr marL="0" lvl="1" indent="0">
              <a:buNone/>
            </a:pPr>
            <a:endParaRPr lang="en-GB" sz="4400" dirty="0"/>
          </a:p>
          <a:p>
            <a:pPr lvl="1"/>
            <a:endParaRPr lang="en-GB" sz="4400" dirty="0"/>
          </a:p>
          <a:p>
            <a:pPr marL="0" lvl="1" indent="0">
              <a:buNone/>
            </a:pPr>
            <a:endParaRPr lang="en-GB" dirty="0"/>
          </a:p>
        </p:txBody>
      </p:sp>
    </p:spTree>
    <p:extLst>
      <p:ext uri="{BB962C8B-B14F-4D97-AF65-F5344CB8AC3E}">
        <p14:creationId xmlns:p14="http://schemas.microsoft.com/office/powerpoint/2010/main" val="35131363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TESS: Three </a:t>
            </a:r>
            <a:r>
              <a:rPr lang="en-GB" dirty="0"/>
              <a:t>L</a:t>
            </a:r>
            <a:r>
              <a:rPr lang="en-GB" dirty="0" smtClean="0"/>
              <a:t>ayers</a:t>
            </a:r>
            <a:endParaRPr lang="en-GB" dirty="0"/>
          </a:p>
        </p:txBody>
      </p:sp>
      <p:sp>
        <p:nvSpPr>
          <p:cNvPr id="3" name="Content Placeholder 2"/>
          <p:cNvSpPr>
            <a:spLocks noGrp="1"/>
          </p:cNvSpPr>
          <p:nvPr>
            <p:ph idx="1"/>
          </p:nvPr>
        </p:nvSpPr>
        <p:spPr/>
        <p:txBody>
          <a:bodyPr/>
          <a:lstStyle/>
          <a:p>
            <a:pPr marL="0" lvl="1" indent="0">
              <a:buNone/>
            </a:pPr>
            <a:endParaRPr lang="en-GB" sz="32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2"/>
          <a:stretch>
            <a:fillRect/>
          </a:stretch>
        </p:blipFill>
        <p:spPr>
          <a:xfrm>
            <a:off x="2667000" y="1295400"/>
            <a:ext cx="6083300" cy="4746150"/>
          </a:xfrm>
          <a:prstGeom prst="rect">
            <a:avLst/>
          </a:prstGeom>
        </p:spPr>
      </p:pic>
    </p:spTree>
    <p:extLst>
      <p:ext uri="{BB962C8B-B14F-4D97-AF65-F5344CB8AC3E}">
        <p14:creationId xmlns:p14="http://schemas.microsoft.com/office/powerpoint/2010/main" val="364102861"/>
      </p:ext>
    </p:extLst>
  </p:cSld>
  <p:clrMapOvr>
    <a:masterClrMapping/>
  </p:clrMapOvr>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TESS: Three Project Streams</a:t>
            </a:r>
            <a:endParaRPr lang="en-GB" dirty="0"/>
          </a:p>
        </p:txBody>
      </p:sp>
      <p:sp>
        <p:nvSpPr>
          <p:cNvPr id="3" name="Content Placeholder 2"/>
          <p:cNvSpPr>
            <a:spLocks noGrp="1"/>
          </p:cNvSpPr>
          <p:nvPr>
            <p:ph idx="1"/>
          </p:nvPr>
        </p:nvSpPr>
        <p:spPr>
          <a:xfrm>
            <a:off x="508000" y="838200"/>
            <a:ext cx="11176000" cy="5287968"/>
          </a:xfrm>
        </p:spPr>
        <p:txBody>
          <a:bodyPr/>
          <a:lstStyle/>
          <a:p>
            <a:pPr marL="0" lvl="1" indent="0">
              <a:buNone/>
            </a:pPr>
            <a:endParaRPr lang="en-GB" sz="3200" dirty="0" smtClean="0"/>
          </a:p>
          <a:p>
            <a:pPr lvl="1"/>
            <a:r>
              <a:rPr lang="en-GB" sz="3200" dirty="0"/>
              <a:t> Stream 1: Active support to </a:t>
            </a:r>
            <a:r>
              <a:rPr lang="en-GB" sz="3200" dirty="0" smtClean="0"/>
              <a:t>field missions</a:t>
            </a:r>
          </a:p>
          <a:p>
            <a:pPr lvl="1"/>
            <a:r>
              <a:rPr lang="en-GB" sz="3200" dirty="0" smtClean="0"/>
              <a:t> Stream </a:t>
            </a:r>
            <a:r>
              <a:rPr lang="en-GB" sz="3200" dirty="0"/>
              <a:t>2: Standardize “what </a:t>
            </a:r>
            <a:r>
              <a:rPr lang="en-GB" sz="3200" dirty="0" smtClean="0"/>
              <a:t>is currently used”</a:t>
            </a:r>
          </a:p>
          <a:p>
            <a:pPr lvl="1"/>
            <a:r>
              <a:rPr lang="en-GB" sz="3200" dirty="0"/>
              <a:t> </a:t>
            </a:r>
            <a:r>
              <a:rPr lang="en-GB" sz="3200" dirty="0" smtClean="0"/>
              <a:t>Stream </a:t>
            </a:r>
            <a:r>
              <a:rPr lang="en-GB" sz="3200" dirty="0"/>
              <a:t>3: Longer term </a:t>
            </a:r>
            <a:r>
              <a:rPr lang="en-GB" sz="3200" dirty="0" smtClean="0"/>
              <a:t>standards</a:t>
            </a:r>
            <a:endParaRPr lang="en-GB" sz="3200" dirty="0"/>
          </a:p>
          <a:p>
            <a:pPr marL="0" lvl="1" indent="0">
              <a:buNone/>
            </a:pPr>
            <a:endParaRPr lang="en-GB" sz="3200" dirty="0"/>
          </a:p>
          <a:p>
            <a:pPr lvl="1"/>
            <a:endParaRPr lang="en-GB" sz="3200" dirty="0"/>
          </a:p>
          <a:p>
            <a:pPr lvl="1"/>
            <a:endParaRPr lang="en-GB" sz="4400" dirty="0"/>
          </a:p>
          <a:p>
            <a:pPr marL="0" lvl="1" indent="0">
              <a:buNone/>
            </a:pPr>
            <a:endParaRPr lang="en-GB" dirty="0"/>
          </a:p>
        </p:txBody>
      </p:sp>
    </p:spTree>
    <p:extLst>
      <p:ext uri="{BB962C8B-B14F-4D97-AF65-F5344CB8AC3E}">
        <p14:creationId xmlns:p14="http://schemas.microsoft.com/office/powerpoint/2010/main" val="789441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TESS: Stream 1 progress</a:t>
            </a:r>
            <a:endParaRPr lang="en-GB" dirty="0"/>
          </a:p>
        </p:txBody>
      </p:sp>
      <p:sp>
        <p:nvSpPr>
          <p:cNvPr id="3" name="Content Placeholder 2"/>
          <p:cNvSpPr>
            <a:spLocks noGrp="1"/>
          </p:cNvSpPr>
          <p:nvPr>
            <p:ph idx="1"/>
          </p:nvPr>
        </p:nvSpPr>
        <p:spPr/>
        <p:txBody>
          <a:bodyPr/>
          <a:lstStyle/>
          <a:p>
            <a:pPr lvl="1"/>
            <a:r>
              <a:rPr lang="en-GB" sz="2000" dirty="0" smtClean="0"/>
              <a:t>Onsite </a:t>
            </a:r>
            <a:r>
              <a:rPr lang="en-GB" sz="2000" dirty="0"/>
              <a:t>full </a:t>
            </a:r>
            <a:r>
              <a:rPr lang="en-GB" sz="2000" dirty="0" smtClean="0"/>
              <a:t>assessments: </a:t>
            </a:r>
            <a:r>
              <a:rPr lang="en-GB" sz="2000" dirty="0"/>
              <a:t>RSA, Burkina Faso, Mauritania, Senegal, Guinea </a:t>
            </a:r>
            <a:r>
              <a:rPr lang="en-GB" sz="2000" dirty="0" smtClean="0"/>
              <a:t>Bissau, Bangladesh, NE Nigeria, South </a:t>
            </a:r>
            <a:r>
              <a:rPr lang="en-GB" sz="2000" dirty="0" smtClean="0"/>
              <a:t>Yemen, Iraq, Sudan</a:t>
            </a:r>
            <a:endParaRPr lang="en-GB" sz="2000" dirty="0" smtClean="0"/>
          </a:p>
          <a:p>
            <a:pPr lvl="1"/>
            <a:r>
              <a:rPr lang="en-GB" sz="2000" dirty="0" smtClean="0"/>
              <a:t>Onsite technical support/assessment: Bangladesh, Nepal, Malawi</a:t>
            </a:r>
          </a:p>
          <a:p>
            <a:pPr lvl="1"/>
            <a:r>
              <a:rPr lang="en-GB" sz="2000" dirty="0" smtClean="0"/>
              <a:t>Remote support: </a:t>
            </a:r>
            <a:r>
              <a:rPr lang="en-GB" sz="2000" dirty="0"/>
              <a:t>Syria, Kazakhstan, Cambodia, Ethiopia, Bolivia, Somalia, Tanzania, Zambia, Ghana, </a:t>
            </a:r>
            <a:r>
              <a:rPr lang="en-GB" sz="2000" dirty="0" err="1"/>
              <a:t>eSwatini</a:t>
            </a:r>
            <a:r>
              <a:rPr lang="en-GB" sz="2000" dirty="0"/>
              <a:t>, Lesotho, Gambia, Burundi, </a:t>
            </a:r>
            <a:r>
              <a:rPr lang="en-GB" sz="2000" dirty="0" smtClean="0"/>
              <a:t>Algeria, Togo,..</a:t>
            </a:r>
            <a:r>
              <a:rPr lang="en-US" sz="2000" dirty="0" smtClean="0"/>
              <a:t> </a:t>
            </a:r>
            <a:endParaRPr lang="en-GB" sz="2000" dirty="0" smtClean="0"/>
          </a:p>
          <a:p>
            <a:pPr lvl="1"/>
            <a:r>
              <a:rPr lang="it-IT" sz="2000" dirty="0" err="1" smtClean="0"/>
              <a:t>Planned</a:t>
            </a:r>
            <a:r>
              <a:rPr lang="it-IT" sz="2000" dirty="0" smtClean="0"/>
              <a:t> full </a:t>
            </a:r>
            <a:r>
              <a:rPr lang="it-IT" sz="2000" dirty="0" err="1" smtClean="0"/>
              <a:t>assessments</a:t>
            </a:r>
            <a:r>
              <a:rPr lang="it-IT" sz="2000" dirty="0"/>
              <a:t> </a:t>
            </a:r>
            <a:r>
              <a:rPr lang="it-IT" sz="2000" dirty="0" err="1" smtClean="0"/>
              <a:t>missions</a:t>
            </a:r>
            <a:r>
              <a:rPr lang="it-IT" sz="2000" dirty="0" smtClean="0"/>
              <a:t> (up to </a:t>
            </a:r>
            <a:r>
              <a:rPr lang="it-IT" sz="2000" dirty="0" err="1" smtClean="0"/>
              <a:t>Jan</a:t>
            </a:r>
            <a:r>
              <a:rPr lang="it-IT" sz="2000" dirty="0" smtClean="0"/>
              <a:t> 2019): </a:t>
            </a:r>
            <a:r>
              <a:rPr lang="it-IT" sz="2000" dirty="0" smtClean="0"/>
              <a:t>DRC</a:t>
            </a:r>
            <a:endParaRPr lang="en-GB" sz="2000" dirty="0" smtClean="0"/>
          </a:p>
          <a:p>
            <a:pPr lvl="1"/>
            <a:r>
              <a:rPr lang="it-IT" sz="2000" dirty="0" err="1" smtClean="0"/>
              <a:t>Planned</a:t>
            </a:r>
            <a:r>
              <a:rPr lang="it-IT" sz="2000" dirty="0" smtClean="0"/>
              <a:t> </a:t>
            </a:r>
            <a:r>
              <a:rPr lang="it-IT" sz="2000" dirty="0" err="1" smtClean="0"/>
              <a:t>technical</a:t>
            </a:r>
            <a:r>
              <a:rPr lang="it-IT" sz="2000" dirty="0" smtClean="0"/>
              <a:t> </a:t>
            </a:r>
            <a:r>
              <a:rPr lang="it-IT" sz="2000" dirty="0" err="1" smtClean="0"/>
              <a:t>support</a:t>
            </a:r>
            <a:r>
              <a:rPr lang="it-IT" sz="2000" dirty="0" smtClean="0"/>
              <a:t> </a:t>
            </a:r>
            <a:r>
              <a:rPr lang="it-IT" sz="2000" dirty="0" err="1" smtClean="0"/>
              <a:t>missions</a:t>
            </a:r>
            <a:r>
              <a:rPr lang="it-IT" sz="2000" dirty="0" smtClean="0"/>
              <a:t> (up to </a:t>
            </a:r>
            <a:r>
              <a:rPr lang="it-IT" sz="2000" dirty="0" err="1" smtClean="0"/>
              <a:t>Jan</a:t>
            </a:r>
            <a:r>
              <a:rPr lang="it-IT" sz="2000" dirty="0" smtClean="0"/>
              <a:t> 2019): Gambia, </a:t>
            </a:r>
            <a:r>
              <a:rPr lang="it-IT" sz="2000" dirty="0" err="1" smtClean="0"/>
              <a:t>Cox’s</a:t>
            </a:r>
            <a:r>
              <a:rPr lang="it-IT" sz="2000" dirty="0" smtClean="0"/>
              <a:t> Bazar</a:t>
            </a:r>
            <a:endParaRPr lang="en-GB" sz="2000" dirty="0" smtClean="0"/>
          </a:p>
          <a:p>
            <a:pPr lvl="1"/>
            <a:r>
              <a:rPr lang="en-GB" sz="2000" dirty="0" smtClean="0"/>
              <a:t>Expansion of technical support and assessment team (incl. interagency staff)</a:t>
            </a:r>
          </a:p>
          <a:p>
            <a:pPr lvl="1"/>
            <a:r>
              <a:rPr lang="en-GB" sz="2000" dirty="0" smtClean="0"/>
              <a:t>Current: +- 30 TESS Focus countries</a:t>
            </a:r>
          </a:p>
          <a:p>
            <a:pPr lvl="1"/>
            <a:r>
              <a:rPr lang="en-GB" sz="2000" dirty="0" smtClean="0"/>
              <a:t>Includes DRO support and follow-up</a:t>
            </a:r>
          </a:p>
          <a:p>
            <a:pPr marL="0" lvl="1" indent="0">
              <a:buNone/>
            </a:pPr>
            <a:endParaRPr lang="en-GB" sz="4400" dirty="0"/>
          </a:p>
          <a:p>
            <a:pPr lvl="1"/>
            <a:endParaRPr lang="en-GB" sz="4400" dirty="0"/>
          </a:p>
          <a:p>
            <a:pPr marL="0" lvl="1" indent="0">
              <a:buNone/>
            </a:pPr>
            <a:endParaRPr lang="en-GB" dirty="0"/>
          </a:p>
        </p:txBody>
      </p:sp>
    </p:spTree>
    <p:extLst>
      <p:ext uri="{BB962C8B-B14F-4D97-AF65-F5344CB8AC3E}">
        <p14:creationId xmlns:p14="http://schemas.microsoft.com/office/powerpoint/2010/main" val="86848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TESS: Stream 2 progress</a:t>
            </a:r>
            <a:endParaRPr lang="en-GB" dirty="0"/>
          </a:p>
        </p:txBody>
      </p:sp>
      <p:sp>
        <p:nvSpPr>
          <p:cNvPr id="3" name="Content Placeholder 2"/>
          <p:cNvSpPr>
            <a:spLocks noGrp="1"/>
          </p:cNvSpPr>
          <p:nvPr>
            <p:ph idx="1"/>
          </p:nvPr>
        </p:nvSpPr>
        <p:spPr/>
        <p:txBody>
          <a:bodyPr/>
          <a:lstStyle/>
          <a:p>
            <a:pPr lvl="1"/>
            <a:r>
              <a:rPr lang="en-GB" sz="2000" dirty="0" smtClean="0"/>
              <a:t>VHF </a:t>
            </a:r>
            <a:r>
              <a:rPr lang="en-GB" sz="2000" dirty="0" smtClean="0"/>
              <a:t>Working </a:t>
            </a:r>
            <a:r>
              <a:rPr lang="en-GB" sz="2000" dirty="0"/>
              <a:t>G</a:t>
            </a:r>
            <a:r>
              <a:rPr lang="en-GB" sz="2000" dirty="0" smtClean="0"/>
              <a:t>roup</a:t>
            </a:r>
          </a:p>
          <a:p>
            <a:pPr lvl="1"/>
            <a:r>
              <a:rPr lang="it-IT" sz="2000" dirty="0" err="1" smtClean="0"/>
              <a:t>Overall</a:t>
            </a:r>
            <a:r>
              <a:rPr lang="it-IT" sz="2000" dirty="0" smtClean="0"/>
              <a:t> VHF standard </a:t>
            </a:r>
            <a:r>
              <a:rPr lang="it-IT" sz="2000" dirty="0" err="1" smtClean="0"/>
              <a:t>architecture</a:t>
            </a:r>
            <a:r>
              <a:rPr lang="it-IT" sz="2000" dirty="0" smtClean="0"/>
              <a:t> </a:t>
            </a:r>
            <a:r>
              <a:rPr lang="it-IT" sz="2000" dirty="0" err="1" smtClean="0"/>
              <a:t>is</a:t>
            </a:r>
            <a:r>
              <a:rPr lang="it-IT" sz="2000" dirty="0" smtClean="0"/>
              <a:t> </a:t>
            </a:r>
            <a:r>
              <a:rPr lang="it-IT" sz="2000" dirty="0" err="1" smtClean="0"/>
              <a:t>designed</a:t>
            </a:r>
            <a:endParaRPr lang="en-GB" sz="2000" dirty="0" smtClean="0"/>
          </a:p>
          <a:p>
            <a:pPr lvl="1"/>
            <a:r>
              <a:rPr lang="it-IT" sz="2000" dirty="0" err="1" smtClean="0"/>
              <a:t>January</a:t>
            </a:r>
            <a:r>
              <a:rPr lang="it-IT" sz="2000" dirty="0" smtClean="0"/>
              <a:t>: start of MSS (Mobile Satellite Systems) </a:t>
            </a:r>
            <a:r>
              <a:rPr lang="it-IT" sz="2000" dirty="0" err="1" smtClean="0"/>
              <a:t>Working</a:t>
            </a:r>
            <a:r>
              <a:rPr lang="it-IT" sz="2000" dirty="0" smtClean="0"/>
              <a:t> Group</a:t>
            </a:r>
            <a:endParaRPr lang="en-GB" sz="2000" dirty="0" smtClean="0"/>
          </a:p>
          <a:p>
            <a:pPr lvl="1"/>
            <a:r>
              <a:rPr lang="en-GB" sz="2000" dirty="0" smtClean="0"/>
              <a:t>March: start of vehicle tracking Working Group</a:t>
            </a:r>
          </a:p>
          <a:p>
            <a:pPr lvl="1"/>
            <a:r>
              <a:rPr lang="en-GB" sz="2000" dirty="0" smtClean="0"/>
              <a:t>Target: June 2019</a:t>
            </a:r>
          </a:p>
          <a:p>
            <a:pPr lvl="1"/>
            <a:r>
              <a:rPr lang="en-GB" sz="2000" dirty="0" smtClean="0"/>
              <a:t>TOR: Standards (3 TESS layers), support further process design (manuals, training, input for LTA tender, technical support</a:t>
            </a:r>
            <a:r>
              <a:rPr lang="en-GB" sz="2000" dirty="0" smtClean="0"/>
              <a:t>)</a:t>
            </a:r>
            <a:endParaRPr lang="en-GB" sz="4400" dirty="0"/>
          </a:p>
          <a:p>
            <a:pPr lvl="1"/>
            <a:endParaRPr lang="en-GB" sz="4400" dirty="0"/>
          </a:p>
          <a:p>
            <a:pPr marL="0" lvl="1" indent="0">
              <a:buNone/>
            </a:pPr>
            <a:endParaRPr lang="en-GB" dirty="0"/>
          </a:p>
        </p:txBody>
      </p:sp>
    </p:spTree>
    <p:extLst>
      <p:ext uri="{BB962C8B-B14F-4D97-AF65-F5344CB8AC3E}">
        <p14:creationId xmlns:p14="http://schemas.microsoft.com/office/powerpoint/2010/main" val="2346082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TESS: Stream 3 progress</a:t>
            </a:r>
            <a:endParaRPr lang="en-GB" dirty="0"/>
          </a:p>
        </p:txBody>
      </p:sp>
      <p:sp>
        <p:nvSpPr>
          <p:cNvPr id="3" name="Content Placeholder 2"/>
          <p:cNvSpPr>
            <a:spLocks noGrp="1"/>
          </p:cNvSpPr>
          <p:nvPr>
            <p:ph idx="1"/>
          </p:nvPr>
        </p:nvSpPr>
        <p:spPr/>
        <p:txBody>
          <a:bodyPr/>
          <a:lstStyle/>
          <a:p>
            <a:pPr lvl="1"/>
            <a:r>
              <a:rPr lang="en-GB" sz="2000" dirty="0" smtClean="0"/>
              <a:t>May 2019: overall Stream 3 project plan</a:t>
            </a:r>
          </a:p>
          <a:p>
            <a:pPr marL="0" lvl="1" indent="0">
              <a:buNone/>
            </a:pPr>
            <a:endParaRPr lang="en-GB" sz="4400" dirty="0"/>
          </a:p>
          <a:p>
            <a:pPr lvl="1"/>
            <a:endParaRPr lang="en-GB" sz="4400" dirty="0"/>
          </a:p>
          <a:p>
            <a:pPr marL="0" lvl="1" indent="0">
              <a:buNone/>
            </a:pPr>
            <a:endParaRPr lang="en-GB" dirty="0"/>
          </a:p>
        </p:txBody>
      </p:sp>
    </p:spTree>
    <p:extLst>
      <p:ext uri="{BB962C8B-B14F-4D97-AF65-F5344CB8AC3E}">
        <p14:creationId xmlns:p14="http://schemas.microsoft.com/office/powerpoint/2010/main" val="3075427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are we going?</a:t>
            </a:r>
            <a:endParaRPr lang="en-GB" dirty="0"/>
          </a:p>
        </p:txBody>
      </p:sp>
      <p:sp>
        <p:nvSpPr>
          <p:cNvPr id="3" name="Content Placeholder 2"/>
          <p:cNvSpPr>
            <a:spLocks noGrp="1"/>
          </p:cNvSpPr>
          <p:nvPr>
            <p:ph idx="1"/>
          </p:nvPr>
        </p:nvSpPr>
        <p:spPr/>
        <p:txBody>
          <a:bodyPr/>
          <a:lstStyle/>
          <a:p>
            <a:pPr lvl="1"/>
            <a:r>
              <a:rPr lang="en-GB" sz="2000" dirty="0" smtClean="0"/>
              <a:t>Mobile phone network </a:t>
            </a:r>
          </a:p>
          <a:p>
            <a:pPr lvl="2"/>
            <a:r>
              <a:rPr lang="en-GB" dirty="0" smtClean="0"/>
              <a:t>First choice</a:t>
            </a:r>
          </a:p>
          <a:p>
            <a:pPr lvl="2"/>
            <a:r>
              <a:rPr lang="en-GB" dirty="0" smtClean="0"/>
              <a:t>Applications</a:t>
            </a:r>
            <a:endParaRPr lang="en-GB" dirty="0" smtClean="0"/>
          </a:p>
          <a:p>
            <a:pPr lvl="1"/>
            <a:r>
              <a:rPr lang="it-IT" sz="2000" dirty="0" smtClean="0"/>
              <a:t>Backup (or </a:t>
            </a:r>
            <a:r>
              <a:rPr lang="it-IT" sz="2000" dirty="0" err="1" smtClean="0"/>
              <a:t>exceptional</a:t>
            </a:r>
            <a:r>
              <a:rPr lang="it-IT" sz="2000" dirty="0" smtClean="0"/>
              <a:t>) prime network: VHF </a:t>
            </a:r>
          </a:p>
          <a:p>
            <a:pPr lvl="2"/>
            <a:r>
              <a:rPr lang="it-IT" dirty="0"/>
              <a:t>N</a:t>
            </a:r>
            <a:r>
              <a:rPr lang="it-IT" dirty="0" smtClean="0"/>
              <a:t>ew </a:t>
            </a:r>
            <a:r>
              <a:rPr lang="it-IT" dirty="0" err="1" smtClean="0"/>
              <a:t>architecture</a:t>
            </a:r>
            <a:endParaRPr lang="en-GB" dirty="0" smtClean="0"/>
          </a:p>
          <a:p>
            <a:pPr lvl="1"/>
            <a:r>
              <a:rPr lang="it-IT" dirty="0" smtClean="0"/>
              <a:t>On body:</a:t>
            </a:r>
          </a:p>
          <a:p>
            <a:pPr lvl="2"/>
            <a:r>
              <a:rPr lang="it-IT" dirty="0" smtClean="0"/>
              <a:t>Mobile </a:t>
            </a:r>
            <a:r>
              <a:rPr lang="it-IT" dirty="0" err="1" smtClean="0"/>
              <a:t>phone</a:t>
            </a:r>
            <a:endParaRPr lang="it-IT" dirty="0" smtClean="0"/>
          </a:p>
          <a:p>
            <a:pPr lvl="2"/>
            <a:r>
              <a:rPr lang="it-IT" dirty="0" err="1" smtClean="0"/>
              <a:t>Portable</a:t>
            </a:r>
            <a:r>
              <a:rPr lang="it-IT" dirty="0" smtClean="0"/>
              <a:t> satellite (</a:t>
            </a:r>
            <a:r>
              <a:rPr lang="it-IT" dirty="0" err="1" smtClean="0"/>
              <a:t>Iridium</a:t>
            </a:r>
            <a:r>
              <a:rPr lang="it-IT" dirty="0" smtClean="0"/>
              <a:t>, </a:t>
            </a:r>
            <a:r>
              <a:rPr lang="it-IT" dirty="0" err="1" smtClean="0"/>
              <a:t>Thuray</a:t>
            </a:r>
            <a:r>
              <a:rPr lang="it-IT" dirty="0" smtClean="0"/>
              <a:t>)</a:t>
            </a:r>
            <a:endParaRPr lang="it-IT" dirty="0"/>
          </a:p>
          <a:p>
            <a:pPr lvl="2"/>
            <a:r>
              <a:rPr lang="it-IT" dirty="0" smtClean="0"/>
              <a:t>Satellite PTT ?</a:t>
            </a:r>
          </a:p>
          <a:p>
            <a:pPr lvl="2"/>
            <a:r>
              <a:rPr lang="it-IT" dirty="0" smtClean="0"/>
              <a:t>Mini </a:t>
            </a:r>
            <a:r>
              <a:rPr lang="it-IT" dirty="0" err="1" smtClean="0"/>
              <a:t>Portable</a:t>
            </a:r>
            <a:r>
              <a:rPr lang="it-IT" dirty="0" smtClean="0"/>
              <a:t> satellite (</a:t>
            </a:r>
            <a:r>
              <a:rPr lang="it-IT" dirty="0" err="1" smtClean="0"/>
              <a:t>Iridium</a:t>
            </a:r>
            <a:r>
              <a:rPr lang="it-IT" dirty="0" smtClean="0"/>
              <a:t> Go)</a:t>
            </a:r>
            <a:endParaRPr lang="it-IT" dirty="0"/>
          </a:p>
          <a:p>
            <a:pPr lvl="1"/>
            <a:endParaRPr lang="en-GB" sz="4400" dirty="0"/>
          </a:p>
          <a:p>
            <a:pPr marL="0" lvl="1" indent="0">
              <a:buNone/>
            </a:pPr>
            <a:endParaRPr lang="en-GB" dirty="0"/>
          </a:p>
        </p:txBody>
      </p:sp>
    </p:spTree>
    <p:extLst>
      <p:ext uri="{BB962C8B-B14F-4D97-AF65-F5344CB8AC3E}">
        <p14:creationId xmlns:p14="http://schemas.microsoft.com/office/powerpoint/2010/main" val="275550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are we going?</a:t>
            </a:r>
            <a:endParaRPr lang="en-GB" dirty="0"/>
          </a:p>
        </p:txBody>
      </p:sp>
      <p:sp>
        <p:nvSpPr>
          <p:cNvPr id="3" name="Content Placeholder 2"/>
          <p:cNvSpPr>
            <a:spLocks noGrp="1"/>
          </p:cNvSpPr>
          <p:nvPr>
            <p:ph idx="1"/>
          </p:nvPr>
        </p:nvSpPr>
        <p:spPr/>
        <p:txBody>
          <a:bodyPr/>
          <a:lstStyle/>
          <a:p>
            <a:pPr lvl="1"/>
            <a:r>
              <a:rPr lang="it-IT" sz="2000" dirty="0" smtClean="0"/>
              <a:t>Base: </a:t>
            </a:r>
          </a:p>
          <a:p>
            <a:pPr lvl="2"/>
            <a:r>
              <a:rPr lang="it-IT" dirty="0" smtClean="0"/>
              <a:t>More </a:t>
            </a:r>
            <a:r>
              <a:rPr lang="it-IT" dirty="0" err="1" smtClean="0"/>
              <a:t>reliance</a:t>
            </a:r>
            <a:r>
              <a:rPr lang="it-IT" dirty="0" smtClean="0"/>
              <a:t> on data</a:t>
            </a:r>
          </a:p>
          <a:p>
            <a:pPr lvl="2"/>
            <a:r>
              <a:rPr lang="it-IT" dirty="0" err="1" smtClean="0"/>
              <a:t>Optimized</a:t>
            </a:r>
            <a:r>
              <a:rPr lang="it-IT" dirty="0" smtClean="0"/>
              <a:t> radio </a:t>
            </a:r>
            <a:r>
              <a:rPr lang="it-IT" dirty="0" err="1" smtClean="0"/>
              <a:t>operations</a:t>
            </a:r>
            <a:endParaRPr lang="it-IT" dirty="0" smtClean="0"/>
          </a:p>
          <a:p>
            <a:pPr lvl="2"/>
            <a:r>
              <a:rPr lang="it-IT" dirty="0" err="1" smtClean="0"/>
              <a:t>Optimized</a:t>
            </a:r>
            <a:r>
              <a:rPr lang="it-IT" dirty="0" smtClean="0"/>
              <a:t> </a:t>
            </a:r>
            <a:r>
              <a:rPr lang="it-IT" dirty="0" err="1" smtClean="0"/>
              <a:t>vehicle</a:t>
            </a:r>
            <a:r>
              <a:rPr lang="it-IT" dirty="0" smtClean="0"/>
              <a:t> and staff </a:t>
            </a:r>
            <a:r>
              <a:rPr lang="it-IT" dirty="0" err="1" smtClean="0"/>
              <a:t>tracking</a:t>
            </a:r>
            <a:endParaRPr lang="it-IT" dirty="0" smtClean="0"/>
          </a:p>
          <a:p>
            <a:pPr lvl="2"/>
            <a:r>
              <a:rPr lang="it-IT" dirty="0" err="1" smtClean="0"/>
              <a:t>Less</a:t>
            </a:r>
            <a:r>
              <a:rPr lang="it-IT" dirty="0" smtClean="0"/>
              <a:t> HF</a:t>
            </a:r>
            <a:endParaRPr lang="it-IT" dirty="0" smtClean="0"/>
          </a:p>
          <a:p>
            <a:pPr lvl="1"/>
            <a:r>
              <a:rPr lang="it-IT" dirty="0" err="1" smtClean="0"/>
              <a:t>Vehicles</a:t>
            </a:r>
            <a:endParaRPr lang="it-IT" dirty="0" smtClean="0"/>
          </a:p>
          <a:p>
            <a:pPr lvl="2"/>
            <a:r>
              <a:rPr lang="it-IT" dirty="0" err="1" smtClean="0"/>
              <a:t>Automated</a:t>
            </a:r>
            <a:r>
              <a:rPr lang="it-IT" dirty="0" smtClean="0"/>
              <a:t> </a:t>
            </a:r>
            <a:r>
              <a:rPr lang="it-IT" dirty="0" err="1" smtClean="0"/>
              <a:t>tracking</a:t>
            </a:r>
            <a:endParaRPr lang="it-IT" dirty="0" smtClean="0"/>
          </a:p>
          <a:p>
            <a:pPr lvl="2"/>
            <a:r>
              <a:rPr lang="it-IT" dirty="0" smtClean="0"/>
              <a:t>Satellite </a:t>
            </a:r>
            <a:r>
              <a:rPr lang="it-IT" dirty="0" err="1" smtClean="0"/>
              <a:t>comms</a:t>
            </a:r>
            <a:endParaRPr lang="it-IT" dirty="0" smtClean="0"/>
          </a:p>
          <a:p>
            <a:pPr lvl="2"/>
            <a:r>
              <a:rPr lang="it-IT" dirty="0" err="1" smtClean="0"/>
              <a:t>Less</a:t>
            </a:r>
            <a:r>
              <a:rPr lang="it-IT" dirty="0" smtClean="0"/>
              <a:t> HF (</a:t>
            </a:r>
            <a:r>
              <a:rPr lang="it-IT" dirty="0" err="1" smtClean="0"/>
              <a:t>sniff</a:t>
            </a:r>
            <a:r>
              <a:rPr lang="mr-IN" dirty="0" smtClean="0"/>
              <a:t>…</a:t>
            </a:r>
            <a:r>
              <a:rPr lang="it-IT" dirty="0" smtClean="0"/>
              <a:t>.)</a:t>
            </a:r>
            <a:endParaRPr lang="it-IT" dirty="0" smtClean="0"/>
          </a:p>
          <a:p>
            <a:pPr lvl="2"/>
            <a:endParaRPr lang="it-IT" dirty="0"/>
          </a:p>
          <a:p>
            <a:pPr lvl="1"/>
            <a:endParaRPr lang="en-GB" sz="4400" dirty="0"/>
          </a:p>
          <a:p>
            <a:pPr marL="0" lvl="1" indent="0">
              <a:buNone/>
            </a:pPr>
            <a:endParaRPr lang="en-GB" dirty="0"/>
          </a:p>
        </p:txBody>
      </p:sp>
    </p:spTree>
    <p:extLst>
      <p:ext uri="{BB962C8B-B14F-4D97-AF65-F5344CB8AC3E}">
        <p14:creationId xmlns:p14="http://schemas.microsoft.com/office/powerpoint/2010/main" val="29692849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HF and VHF network design</a:t>
            </a:r>
            <a:endParaRPr lang="en-GB" dirty="0"/>
          </a:p>
        </p:txBody>
      </p:sp>
      <p:sp>
        <p:nvSpPr>
          <p:cNvPr id="3" name="Content Placeholder 2"/>
          <p:cNvSpPr>
            <a:spLocks noGrp="1"/>
          </p:cNvSpPr>
          <p:nvPr>
            <p:ph idx="1"/>
          </p:nvPr>
        </p:nvSpPr>
        <p:spPr/>
        <p:txBody>
          <a:bodyPr/>
          <a:lstStyle/>
          <a:p>
            <a:pPr lvl="1"/>
            <a:r>
              <a:rPr lang="en-GB" sz="2000" dirty="0" smtClean="0"/>
              <a:t>VHF</a:t>
            </a:r>
          </a:p>
          <a:p>
            <a:pPr lvl="2"/>
            <a:r>
              <a:rPr lang="en-GB" dirty="0" smtClean="0"/>
              <a:t>Typical network topology </a:t>
            </a:r>
          </a:p>
          <a:p>
            <a:pPr lvl="2"/>
            <a:r>
              <a:rPr lang="en-GB" dirty="0" smtClean="0"/>
              <a:t>Open RX</a:t>
            </a:r>
          </a:p>
          <a:p>
            <a:pPr lvl="2"/>
            <a:r>
              <a:rPr lang="en-GB" dirty="0" smtClean="0"/>
              <a:t>TPL</a:t>
            </a:r>
          </a:p>
          <a:p>
            <a:pPr lvl="1"/>
            <a:r>
              <a:rPr lang="en-GB" sz="2000" dirty="0" smtClean="0"/>
              <a:t>HF</a:t>
            </a:r>
          </a:p>
          <a:p>
            <a:pPr lvl="2"/>
            <a:r>
              <a:rPr lang="en-GB" dirty="0" smtClean="0"/>
              <a:t>Interstation</a:t>
            </a:r>
          </a:p>
          <a:p>
            <a:pPr lvl="2"/>
            <a:r>
              <a:rPr lang="en-GB" dirty="0" smtClean="0"/>
              <a:t>HQ</a:t>
            </a:r>
          </a:p>
          <a:p>
            <a:pPr lvl="1"/>
            <a:r>
              <a:rPr lang="en-GB" sz="2000" dirty="0" smtClean="0"/>
              <a:t>Data</a:t>
            </a:r>
            <a:endParaRPr lang="en-GB" sz="2000" dirty="0" smtClean="0"/>
          </a:p>
          <a:p>
            <a:pPr marL="0" lvl="1" indent="0">
              <a:buNone/>
            </a:pPr>
            <a:endParaRPr lang="en-GB" sz="4400" dirty="0"/>
          </a:p>
          <a:p>
            <a:pPr lvl="1"/>
            <a:endParaRPr lang="en-GB" sz="4400" dirty="0"/>
          </a:p>
          <a:p>
            <a:pPr marL="0" lvl="1" indent="0">
              <a:buNone/>
            </a:pPr>
            <a:endParaRPr lang="en-GB" dirty="0"/>
          </a:p>
        </p:txBody>
      </p:sp>
    </p:spTree>
    <p:extLst>
      <p:ext uri="{BB962C8B-B14F-4D97-AF65-F5344CB8AC3E}">
        <p14:creationId xmlns:p14="http://schemas.microsoft.com/office/powerpoint/2010/main" val="1238992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Where are we going?</a:t>
            </a:r>
            <a:endParaRPr lang="en-GB" sz="3200" dirty="0"/>
          </a:p>
        </p:txBody>
      </p:sp>
      <p:sp>
        <p:nvSpPr>
          <p:cNvPr id="3" name="Content Placeholder 2"/>
          <p:cNvSpPr>
            <a:spLocks noGrp="1"/>
          </p:cNvSpPr>
          <p:nvPr>
            <p:ph idx="1"/>
          </p:nvPr>
        </p:nvSpPr>
        <p:spPr/>
        <p:txBody>
          <a:bodyPr/>
          <a:lstStyle/>
          <a:p>
            <a:pPr marL="0" lvl="1" indent="0">
              <a:buNone/>
            </a:pPr>
            <a:endParaRPr lang="en-GB" sz="3200"/>
          </a:p>
          <a:p>
            <a:pPr marL="0" lvl="1" indent="0">
              <a:buNone/>
            </a:pPr>
            <a:endParaRPr lang="en-GB" sz="3200"/>
          </a:p>
          <a:p>
            <a:pPr marL="0" lvl="1" indent="0" algn="ctr">
              <a:buNone/>
            </a:pPr>
            <a:endParaRPr lang="en-GB" sz="8000" dirty="0"/>
          </a:p>
          <a:p>
            <a:pPr marL="0" lvl="1" indent="0">
              <a:buNone/>
            </a:pPr>
            <a:endParaRPr lang="en-GB" sz="4400"/>
          </a:p>
          <a:p>
            <a:pPr marL="0" lvl="1" indent="0">
              <a:buNone/>
            </a:pPr>
            <a:endParaRPr lang="en-GB" sz="4400"/>
          </a:p>
          <a:p>
            <a:pPr lvl="1"/>
            <a:endParaRPr lang="en-GB" sz="4400"/>
          </a:p>
          <a:p>
            <a:pPr marL="0" lvl="1" indent="0">
              <a:buNone/>
            </a:pPr>
            <a:endParaRPr lang="en-GB"/>
          </a:p>
        </p:txBody>
      </p:sp>
      <p:pic>
        <p:nvPicPr>
          <p:cNvPr id="4" name="Picture 4" descr="A traffic light in front of a sunset&#10;&#10;Description generated with high confidence">
            <a:extLst>
              <a:ext uri="{FF2B5EF4-FFF2-40B4-BE49-F238E27FC236}">
                <a16:creationId xmlns:a16="http://schemas.microsoft.com/office/drawing/2014/main" xmlns="" id="{0C04569C-745B-4F16-9637-AE9195A4D90B}"/>
              </a:ext>
            </a:extLst>
          </p:cNvPr>
          <p:cNvPicPr>
            <a:picLocks noChangeAspect="1"/>
          </p:cNvPicPr>
          <p:nvPr/>
        </p:nvPicPr>
        <p:blipFill>
          <a:blip r:embed="rId2"/>
          <a:stretch>
            <a:fillRect/>
          </a:stretch>
        </p:blipFill>
        <p:spPr>
          <a:xfrm>
            <a:off x="2582173" y="1221357"/>
            <a:ext cx="6754483" cy="5076645"/>
          </a:xfrm>
          <a:prstGeom prst="rect">
            <a:avLst/>
          </a:prstGeom>
        </p:spPr>
      </p:pic>
    </p:spTree>
    <p:extLst>
      <p:ext uri="{BB962C8B-B14F-4D97-AF65-F5344CB8AC3E}">
        <p14:creationId xmlns:p14="http://schemas.microsoft.com/office/powerpoint/2010/main" val="1545967646"/>
      </p:ext>
    </p:extLst>
  </p:cSld>
  <p:clrMapOvr>
    <a:masterClrMapping/>
  </p:clrMapOvr>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State of the art - data </a:t>
            </a:r>
            <a:r>
              <a:rPr lang="it-IT" dirty="0" err="1" smtClean="0"/>
              <a:t>transmission</a:t>
            </a:r>
            <a:r>
              <a:rPr lang="it-IT" dirty="0" smtClean="0"/>
              <a:t> </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4" name="Picture 3"/>
          <p:cNvPicPr>
            <a:picLocks noChangeAspect="1"/>
          </p:cNvPicPr>
          <p:nvPr/>
        </p:nvPicPr>
        <p:blipFill>
          <a:blip r:embed="rId3"/>
          <a:stretch>
            <a:fillRect/>
          </a:stretch>
        </p:blipFill>
        <p:spPr>
          <a:xfrm>
            <a:off x="2832100" y="1358900"/>
            <a:ext cx="6527800" cy="4140200"/>
          </a:xfrm>
          <a:prstGeom prst="rect">
            <a:avLst/>
          </a:prstGeom>
        </p:spPr>
      </p:pic>
    </p:spTree>
    <p:extLst>
      <p:ext uri="{BB962C8B-B14F-4D97-AF65-F5344CB8AC3E}">
        <p14:creationId xmlns:p14="http://schemas.microsoft.com/office/powerpoint/2010/main" val="28978598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Kampala (1996-1999)</a:t>
            </a:r>
            <a:endParaRPr lang="en-GB" dirty="0"/>
          </a:p>
        </p:txBody>
      </p:sp>
      <p:sp>
        <p:nvSpPr>
          <p:cNvPr id="3" name="Content Placeholder 2"/>
          <p:cNvSpPr>
            <a:spLocks noGrp="1"/>
          </p:cNvSpPr>
          <p:nvPr>
            <p:ph idx="1"/>
          </p:nvPr>
        </p:nvSpPr>
        <p:spPr/>
        <p:txBody>
          <a:bodyPr/>
          <a:lstStyle/>
          <a:p>
            <a:pPr lvl="1"/>
            <a:r>
              <a:rPr lang="en-GB" sz="2000" dirty="0" smtClean="0"/>
              <a:t>Frequency standardization</a:t>
            </a:r>
          </a:p>
          <a:p>
            <a:pPr lvl="1"/>
            <a:r>
              <a:rPr lang="en-GB" sz="2000" dirty="0" err="1" smtClean="0"/>
              <a:t>Callsign</a:t>
            </a:r>
            <a:r>
              <a:rPr lang="en-GB" sz="2000" dirty="0" smtClean="0"/>
              <a:t> standardization</a:t>
            </a:r>
          </a:p>
          <a:p>
            <a:pPr lvl="2"/>
            <a:r>
              <a:rPr lang="en-GB" dirty="0" smtClean="0"/>
              <a:t>HF</a:t>
            </a:r>
          </a:p>
          <a:p>
            <a:pPr lvl="2"/>
            <a:r>
              <a:rPr lang="en-GB" dirty="0" smtClean="0"/>
              <a:t>VHF</a:t>
            </a:r>
          </a:p>
          <a:p>
            <a:pPr lvl="1"/>
            <a:r>
              <a:rPr lang="en-GB" sz="2000" dirty="0" err="1" smtClean="0"/>
              <a:t>Selcall</a:t>
            </a:r>
            <a:r>
              <a:rPr lang="en-GB" sz="2000" dirty="0" smtClean="0"/>
              <a:t> standardization</a:t>
            </a:r>
          </a:p>
          <a:p>
            <a:pPr lvl="1"/>
            <a:r>
              <a:rPr lang="en-GB" sz="2000" dirty="0" smtClean="0"/>
              <a:t>Data</a:t>
            </a:r>
          </a:p>
          <a:p>
            <a:pPr lvl="1"/>
            <a:endParaRPr lang="en-GB" sz="2000" dirty="0" smtClean="0"/>
          </a:p>
          <a:p>
            <a:pPr marL="0" lvl="1" indent="0">
              <a:buNone/>
            </a:pPr>
            <a:endParaRPr lang="en-GB" sz="4400" dirty="0"/>
          </a:p>
          <a:p>
            <a:pPr lvl="1"/>
            <a:endParaRPr lang="en-GB" sz="4400" dirty="0"/>
          </a:p>
          <a:p>
            <a:pPr marL="0" lvl="1" indent="0">
              <a:buNone/>
            </a:pPr>
            <a:endParaRPr lang="en-GB" dirty="0"/>
          </a:p>
        </p:txBody>
      </p:sp>
    </p:spTree>
    <p:extLst>
      <p:ext uri="{BB962C8B-B14F-4D97-AF65-F5344CB8AC3E}">
        <p14:creationId xmlns:p14="http://schemas.microsoft.com/office/powerpoint/2010/main" val="4189708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Data</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pic>
        <p:nvPicPr>
          <p:cNvPr id="5" name="Picture 4"/>
          <p:cNvPicPr>
            <a:picLocks noChangeAspect="1"/>
          </p:cNvPicPr>
          <p:nvPr/>
        </p:nvPicPr>
        <p:blipFill>
          <a:blip r:embed="rId3"/>
          <a:stretch>
            <a:fillRect/>
          </a:stretch>
        </p:blipFill>
        <p:spPr>
          <a:xfrm>
            <a:off x="2057400" y="1447800"/>
            <a:ext cx="7848600" cy="5232400"/>
          </a:xfrm>
          <a:prstGeom prst="rect">
            <a:avLst/>
          </a:prstGeom>
        </p:spPr>
      </p:pic>
    </p:spTree>
    <p:extLst>
      <p:ext uri="{BB962C8B-B14F-4D97-AF65-F5344CB8AC3E}">
        <p14:creationId xmlns:p14="http://schemas.microsoft.com/office/powerpoint/2010/main" val="38587528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Great </a:t>
            </a:r>
            <a:r>
              <a:rPr lang="it-IT" dirty="0" err="1" smtClean="0"/>
              <a:t>Lakes</a:t>
            </a:r>
            <a:r>
              <a:rPr lang="it-IT" dirty="0" smtClean="0"/>
              <a:t> </a:t>
            </a:r>
            <a:r>
              <a:rPr lang="mr-IN" dirty="0" smtClean="0"/>
              <a:t>–</a:t>
            </a:r>
            <a:r>
              <a:rPr lang="it-IT" dirty="0" smtClean="0"/>
              <a:t> HF Email </a:t>
            </a:r>
            <a:r>
              <a:rPr lang="it-IT" dirty="0" err="1" smtClean="0"/>
              <a:t>Infrastructure</a:t>
            </a:r>
            <a:endParaRPr lang="en-GB" dirty="0"/>
          </a:p>
        </p:txBody>
      </p:sp>
      <p:sp>
        <p:nvSpPr>
          <p:cNvPr id="3" name="Content Placeholder 2"/>
          <p:cNvSpPr>
            <a:spLocks noGrp="1"/>
          </p:cNvSpPr>
          <p:nvPr>
            <p:ph idx="1"/>
          </p:nvPr>
        </p:nvSpPr>
        <p:spPr/>
        <p:txBody>
          <a:bodyPr/>
          <a:lstStyle/>
          <a:p>
            <a:pPr marL="0" lvl="1" indent="0">
              <a:buNone/>
            </a:pPr>
            <a:endParaRPr lang="en-GB" sz="2000" dirty="0"/>
          </a:p>
          <a:p>
            <a:pPr marL="0" lvl="1" indent="0">
              <a:buNone/>
            </a:pPr>
            <a:endParaRPr lang="en-GB" sz="4400" dirty="0"/>
          </a:p>
          <a:p>
            <a:pPr lvl="1"/>
            <a:endParaRPr lang="en-GB" sz="4400" dirty="0"/>
          </a:p>
          <a:p>
            <a:pPr marL="0" lvl="1" indent="0">
              <a:buNone/>
            </a:pP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2894524722"/>
              </p:ext>
            </p:extLst>
          </p:nvPr>
        </p:nvGraphicFramePr>
        <p:xfrm>
          <a:off x="2667000" y="1676400"/>
          <a:ext cx="6407494" cy="3983037"/>
        </p:xfrm>
        <a:graphic>
          <a:graphicData uri="http://schemas.openxmlformats.org/presentationml/2006/ole">
            <mc:AlternateContent xmlns:mc="http://schemas.openxmlformats.org/markup-compatibility/2006">
              <mc:Choice xmlns:v="urn:schemas-microsoft-com:vml" Requires="v">
                <p:oleObj spid="_x0000_s1030" name="Picture" r:id="rId4" imgW="4229100" imgH="2628900" progId="Word.Picture.8">
                  <p:embed/>
                </p:oleObj>
              </mc:Choice>
              <mc:Fallback>
                <p:oleObj name="Picture" r:id="rId4" imgW="4229100" imgH="2628900" progId="Word.Picture.8">
                  <p:embed/>
                  <p:pic>
                    <p:nvPicPr>
                      <p:cNvPr id="0" name=""/>
                      <p:cNvPicPr/>
                      <p:nvPr/>
                    </p:nvPicPr>
                    <p:blipFill>
                      <a:blip r:embed="rId5"/>
                      <a:stretch>
                        <a:fillRect/>
                      </a:stretch>
                    </p:blipFill>
                    <p:spPr>
                      <a:xfrm>
                        <a:off x="2667000" y="1676400"/>
                        <a:ext cx="6407494" cy="3983037"/>
                      </a:xfrm>
                      <a:prstGeom prst="rect">
                        <a:avLst/>
                      </a:prstGeom>
                    </p:spPr>
                  </p:pic>
                </p:oleObj>
              </mc:Fallback>
            </mc:AlternateContent>
          </a:graphicData>
        </a:graphic>
      </p:graphicFrame>
    </p:spTree>
    <p:extLst>
      <p:ext uri="{BB962C8B-B14F-4D97-AF65-F5344CB8AC3E}">
        <p14:creationId xmlns:p14="http://schemas.microsoft.com/office/powerpoint/2010/main" val="360982093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TC2016">
  <a:themeElements>
    <a:clrScheme name="ETC">
      <a:dk1>
        <a:sysClr val="windowText" lastClr="000000"/>
      </a:dk1>
      <a:lt1>
        <a:sysClr val="window" lastClr="FFFFFF"/>
      </a:lt1>
      <a:dk2>
        <a:srgbClr val="083C76"/>
      </a:dk2>
      <a:lt2>
        <a:srgbClr val="EEECE1"/>
      </a:lt2>
      <a:accent1>
        <a:srgbClr val="1863B6"/>
      </a:accent1>
      <a:accent2>
        <a:srgbClr val="FF620F"/>
      </a:accent2>
      <a:accent3>
        <a:srgbClr val="FFC90F"/>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TC2016" id="{01244893-8042-4A1B-905A-9BD483C18300}" vid="{C07A63FA-0658-4DCB-8457-6C2000C07C7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F6262404605B449F931452738B88D3" ma:contentTypeVersion="3" ma:contentTypeDescription="Create a new document." ma:contentTypeScope="" ma:versionID="21eeb339838dd4bc709595a817c04db7">
  <xsd:schema xmlns:xsd="http://www.w3.org/2001/XMLSchema" xmlns:xs="http://www.w3.org/2001/XMLSchema" xmlns:p="http://schemas.microsoft.com/office/2006/metadata/properties" xmlns:ns1="http://schemas.microsoft.com/sharepoint/v3" targetNamespace="http://schemas.microsoft.com/office/2006/metadata/properties" ma:root="true" ma:fieldsID="8860f4b057a51a384931de9f58a07171" ns1:_="">
    <xsd:import namespace="http://schemas.microsoft.com/sharepoint/v3"/>
    <xsd:element name="properties">
      <xsd:complexType>
        <xsd:sequence>
          <xsd:element name="documentManagement">
            <xsd:complexType>
              <xsd:all>
                <xsd:element ref="ns1:RoutingRule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About ETC presentation</RoutingRuleDescript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777C87-4F99-459A-97E3-6D651383D3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9E45B1-A430-4B3D-B68D-D6701529CC7F}">
  <ds:schemaRef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BA7B6A6-E22E-47DA-A35B-6904A72A0F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30794</TotalTime>
  <Words>1110</Words>
  <Application>Microsoft Macintosh PowerPoint</Application>
  <PresentationFormat>Custom</PresentationFormat>
  <Paragraphs>238</Paragraphs>
  <Slides>50</Slides>
  <Notes>28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ETC2016</vt:lpstr>
      <vt:lpstr>Microsoft Word Picture</vt:lpstr>
      <vt:lpstr> </vt:lpstr>
      <vt:lpstr>It all started here…</vt:lpstr>
      <vt:lpstr>Zaire-Rwanda border (1994-’95)</vt:lpstr>
      <vt:lpstr>Don’t leave home without these</vt:lpstr>
      <vt:lpstr>HF and VHF network design</vt:lpstr>
      <vt:lpstr>State of the art - data transmission </vt:lpstr>
      <vt:lpstr>Kampala (1996-1999)</vt:lpstr>
      <vt:lpstr>Data</vt:lpstr>
      <vt:lpstr>Great Lakes – HF Email Infrastructure</vt:lpstr>
      <vt:lpstr>Great Lakes – Email Infrastructure </vt:lpstr>
      <vt:lpstr>Great Lakes – Physical Infrastructure</vt:lpstr>
      <vt:lpstr>Great Lakes – Physical Infrastructure</vt:lpstr>
      <vt:lpstr>Great Lakes – Physical Infrastructure</vt:lpstr>
      <vt:lpstr>Kosovo 1999</vt:lpstr>
      <vt:lpstr>Kosovo 1999…</vt:lpstr>
      <vt:lpstr>Kosovo 1999…</vt:lpstr>
      <vt:lpstr>Kosovo 1999…</vt:lpstr>
      <vt:lpstr>Kosovo 1999…</vt:lpstr>
      <vt:lpstr>Kosovo 1999…</vt:lpstr>
      <vt:lpstr>Kosovo 1999…</vt:lpstr>
      <vt:lpstr>Kosovo 1999…</vt:lpstr>
      <vt:lpstr>Kosovo 1999…</vt:lpstr>
      <vt:lpstr>Kosovo 1999…</vt:lpstr>
      <vt:lpstr>Kosovo 1999…</vt:lpstr>
      <vt:lpstr>Security standards (1998-2004)</vt:lpstr>
      <vt:lpstr>Afghanistan 2001-2002</vt:lpstr>
      <vt:lpstr>Afghanistan 2001-2002</vt:lpstr>
      <vt:lpstr>Afghanistan 2001-2002</vt:lpstr>
      <vt:lpstr>PowerPoint Presentation</vt:lpstr>
      <vt:lpstr>PowerPoint Presentation</vt:lpstr>
      <vt:lpstr>PowerPoint Presentation</vt:lpstr>
      <vt:lpstr>PowerPoint Presentation</vt:lpstr>
      <vt:lpstr>Iraq 2003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TESS</vt:lpstr>
      <vt:lpstr>What is TESS?</vt:lpstr>
      <vt:lpstr>TESS: Three Layers</vt:lpstr>
      <vt:lpstr>TESS: Three Project Streams</vt:lpstr>
      <vt:lpstr>TESS: Stream 1 progress</vt:lpstr>
      <vt:lpstr>TESS: Stream 2 progress</vt:lpstr>
      <vt:lpstr>TESS: Stream 3 progress</vt:lpstr>
      <vt:lpstr>Where are we going?</vt:lpstr>
      <vt:lpstr>Where are we going?</vt:lpstr>
      <vt:lpstr>Where are we going?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
  <cp:lastModifiedBy>Peter Casier</cp:lastModifiedBy>
  <cp:revision>2927</cp:revision>
  <dcterms:created xsi:type="dcterms:W3CDTF">2004-06-20T00:10:35Z</dcterms:created>
  <dcterms:modified xsi:type="dcterms:W3CDTF">2018-12-28T23:09:14Z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0x010100CCF6262404605B449F931452738B88D3</vt:lpwstr>
  </property>
</Properties>
</file>