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1" r:id="rId5"/>
    <p:sldId id="258" r:id="rId6"/>
    <p:sldId id="260" r:id="rId7"/>
    <p:sldId id="259" r:id="rId8"/>
    <p:sldId id="262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8BFC2B8-7E0C-4D60-BACA-A376C55FCD66}" type="slidenum">
              <a:rPr lang="nl-BE" smtClean="0"/>
              <a:t>‹#›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F27160-AA30-4DE7-A179-42CDC13BDF8A}" type="datetimeFigureOut">
              <a:rPr lang="nl-BE" smtClean="0"/>
              <a:t>3/01/2017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zendamateur.elinek.nl/?page_id=1919" TargetMode="External"/><Relationship Id="rId2" Type="http://schemas.openxmlformats.org/officeDocument/2006/relationships/hyperlink" Target="http://www.w1hkj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hysics.princeton.edu/pulsar/k1jt/wsjtx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Digimodes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Ward De Ridder</a:t>
            </a:r>
          </a:p>
          <a:p>
            <a:r>
              <a:rPr lang="nl-BE" dirty="0"/>
              <a:t>on8wr</a:t>
            </a:r>
          </a:p>
        </p:txBody>
      </p:sp>
    </p:spTree>
    <p:extLst>
      <p:ext uri="{BB962C8B-B14F-4D97-AF65-F5344CB8AC3E}">
        <p14:creationId xmlns:p14="http://schemas.microsoft.com/office/powerpoint/2010/main" val="425117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QAM</a:t>
            </a:r>
          </a:p>
        </p:txBody>
      </p:sp>
      <p:pic>
        <p:nvPicPr>
          <p:cNvPr id="2050" name="Picture 2" descr="https://upload.wikimedia.org/wikipedia/commons/9/90/QAM16_Demonstration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79468"/>
            <a:ext cx="6552728" cy="451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441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Error detectie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nl-BE" dirty="0"/>
              <a:t>Pariteitsbit (even of oneven aantal 1-tjes)</a:t>
            </a:r>
          </a:p>
          <a:p>
            <a:pPr lvl="1"/>
            <a:r>
              <a:rPr lang="nl-BE" dirty="0"/>
              <a:t>Voorbeeld 1:</a:t>
            </a:r>
          </a:p>
          <a:p>
            <a:pPr lvl="2"/>
            <a:r>
              <a:rPr lang="nl-BE" dirty="0"/>
              <a:t>Data: 1010111</a:t>
            </a:r>
          </a:p>
          <a:p>
            <a:pPr lvl="2"/>
            <a:r>
              <a:rPr lang="nl-BE" dirty="0"/>
              <a:t>Parity: oneven 1</a:t>
            </a:r>
          </a:p>
          <a:p>
            <a:pPr lvl="2"/>
            <a:r>
              <a:rPr lang="nl-BE" dirty="0"/>
              <a:t>We verzenden 1010111</a:t>
            </a:r>
            <a:r>
              <a:rPr lang="nl-BE" dirty="0">
                <a:solidFill>
                  <a:srgbClr val="FF0000"/>
                </a:solidFill>
              </a:rPr>
              <a:t>1</a:t>
            </a:r>
          </a:p>
          <a:p>
            <a:pPr lvl="1"/>
            <a:r>
              <a:rPr lang="nl-BE" dirty="0"/>
              <a:t>Voorbeeld 2:</a:t>
            </a:r>
          </a:p>
          <a:p>
            <a:pPr lvl="2"/>
            <a:r>
              <a:rPr lang="nl-BE" dirty="0"/>
              <a:t>Data: 1011111</a:t>
            </a:r>
          </a:p>
          <a:p>
            <a:pPr lvl="2"/>
            <a:r>
              <a:rPr lang="nl-BE" dirty="0"/>
              <a:t>Parity: even 0</a:t>
            </a:r>
          </a:p>
          <a:p>
            <a:pPr lvl="2"/>
            <a:r>
              <a:rPr lang="nl-BE" dirty="0"/>
              <a:t>We verzenden 1011111</a:t>
            </a:r>
            <a:r>
              <a:rPr lang="nl-BE" dirty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nl-BE" dirty="0">
                <a:solidFill>
                  <a:srgbClr val="FF0000"/>
                </a:solidFill>
              </a:rPr>
              <a:t>Efficiëntie</a:t>
            </a:r>
          </a:p>
          <a:p>
            <a:pPr lvl="2"/>
            <a:r>
              <a:rPr lang="nl-BE" dirty="0">
                <a:solidFill>
                  <a:srgbClr val="FF0000"/>
                </a:solidFill>
              </a:rPr>
              <a:t>7/8 = 87%</a:t>
            </a:r>
          </a:p>
        </p:txBody>
      </p:sp>
    </p:spTree>
    <p:extLst>
      <p:ext uri="{BB962C8B-B14F-4D97-AF65-F5344CB8AC3E}">
        <p14:creationId xmlns:p14="http://schemas.microsoft.com/office/powerpoint/2010/main" val="243531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Error detectie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nl-BE" dirty="0"/>
              <a:t>Meerdere pariteitsbits (rest na deling door 4 van het aantal 1-tjes)</a:t>
            </a:r>
          </a:p>
          <a:p>
            <a:pPr lvl="1"/>
            <a:r>
              <a:rPr lang="nl-BE" dirty="0"/>
              <a:t>Voorbeeld 1:</a:t>
            </a:r>
          </a:p>
          <a:p>
            <a:pPr lvl="2"/>
            <a:r>
              <a:rPr lang="nl-BE" dirty="0"/>
              <a:t>Data: 1010111</a:t>
            </a:r>
          </a:p>
          <a:p>
            <a:pPr lvl="2"/>
            <a:r>
              <a:rPr lang="nl-BE" dirty="0"/>
              <a:t>Parity: 5%4= 1 (01)</a:t>
            </a:r>
          </a:p>
          <a:p>
            <a:pPr lvl="2"/>
            <a:r>
              <a:rPr lang="nl-BE" dirty="0"/>
              <a:t>We verzenden 1010111</a:t>
            </a:r>
            <a:r>
              <a:rPr lang="nl-BE" dirty="0">
                <a:solidFill>
                  <a:srgbClr val="FF0000"/>
                </a:solidFill>
              </a:rPr>
              <a:t>01</a:t>
            </a:r>
          </a:p>
          <a:p>
            <a:pPr lvl="1"/>
            <a:r>
              <a:rPr lang="nl-BE" dirty="0"/>
              <a:t>Voorbeeld 2:</a:t>
            </a:r>
          </a:p>
          <a:p>
            <a:pPr lvl="2"/>
            <a:r>
              <a:rPr lang="nl-BE" dirty="0"/>
              <a:t>Data: 1011111</a:t>
            </a:r>
          </a:p>
          <a:p>
            <a:pPr lvl="2"/>
            <a:r>
              <a:rPr lang="nl-BE" dirty="0"/>
              <a:t>Parity: 6%4 = 2 (10)</a:t>
            </a:r>
          </a:p>
          <a:p>
            <a:pPr lvl="2"/>
            <a:r>
              <a:rPr lang="nl-BE" dirty="0"/>
              <a:t>We verzenden 1011111</a:t>
            </a:r>
            <a:r>
              <a:rPr lang="nl-BE" dirty="0">
                <a:solidFill>
                  <a:srgbClr val="FF0000"/>
                </a:solidFill>
              </a:rPr>
              <a:t>10</a:t>
            </a:r>
          </a:p>
          <a:p>
            <a:pPr lvl="1"/>
            <a:r>
              <a:rPr lang="nl-BE" dirty="0">
                <a:solidFill>
                  <a:srgbClr val="FF0000"/>
                </a:solidFill>
              </a:rPr>
              <a:t>Efficiëntie:</a:t>
            </a:r>
          </a:p>
          <a:p>
            <a:pPr lvl="2"/>
            <a:r>
              <a:rPr lang="nl-BE" dirty="0">
                <a:solidFill>
                  <a:srgbClr val="FF0000"/>
                </a:solidFill>
              </a:rPr>
              <a:t>7/9 = 77%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40280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Maximale </a:t>
            </a:r>
            <a:r>
              <a:rPr lang="nl-BE" dirty="0" err="1"/>
              <a:t>datarate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err="1"/>
              <a:t>Nyquist</a:t>
            </a:r>
            <a:r>
              <a:rPr lang="nl-BE" dirty="0"/>
              <a:t> criterium (op een ruisvrij kanaal)</a:t>
            </a:r>
          </a:p>
          <a:p>
            <a:pPr lvl="1"/>
            <a:r>
              <a:rPr lang="nl-BE" b="1" dirty="0"/>
              <a:t>C = 2 * B * log</a:t>
            </a:r>
            <a:r>
              <a:rPr lang="nl-BE" sz="1200" b="1" dirty="0"/>
              <a:t>2</a:t>
            </a:r>
            <a:r>
              <a:rPr lang="nl-BE" b="1" dirty="0"/>
              <a:t> M</a:t>
            </a:r>
          </a:p>
          <a:p>
            <a:pPr lvl="1"/>
            <a:r>
              <a:rPr lang="nl-BE" b="1" dirty="0"/>
              <a:t>C = 2 * B * (log(M)/log(2))</a:t>
            </a:r>
            <a:endParaRPr lang="nl-BE" dirty="0"/>
          </a:p>
          <a:p>
            <a:pPr lvl="2"/>
            <a:r>
              <a:rPr lang="nl-BE" dirty="0"/>
              <a:t>C = </a:t>
            </a:r>
            <a:r>
              <a:rPr lang="nl-BE" dirty="0" err="1"/>
              <a:t>bitrate</a:t>
            </a:r>
            <a:r>
              <a:rPr lang="nl-BE" dirty="0"/>
              <a:t> (in bps)</a:t>
            </a:r>
          </a:p>
          <a:p>
            <a:pPr lvl="2"/>
            <a:r>
              <a:rPr lang="nl-BE" dirty="0"/>
              <a:t>B = bandbreedte in Hz</a:t>
            </a:r>
          </a:p>
          <a:p>
            <a:pPr lvl="2"/>
            <a:r>
              <a:rPr lang="nl-BE" dirty="0"/>
              <a:t>M = aantal bits dat we gelijktijdig kunnen verzenden</a:t>
            </a:r>
          </a:p>
          <a:p>
            <a:pPr lvl="3"/>
            <a:r>
              <a:rPr lang="nl-BE" dirty="0"/>
              <a:t>(binair = 2)</a:t>
            </a:r>
          </a:p>
          <a:p>
            <a:pPr lvl="1"/>
            <a:r>
              <a:rPr lang="nl-BE" b="1" dirty="0"/>
              <a:t>Voorbeeld:</a:t>
            </a:r>
          </a:p>
          <a:p>
            <a:pPr lvl="2"/>
            <a:r>
              <a:rPr lang="nl-BE" dirty="0"/>
              <a:t>B = 3khz (SSB)</a:t>
            </a:r>
          </a:p>
          <a:p>
            <a:pPr lvl="2"/>
            <a:r>
              <a:rPr lang="nl-BE" dirty="0"/>
              <a:t>M = 2</a:t>
            </a:r>
          </a:p>
          <a:p>
            <a:pPr lvl="2"/>
            <a:r>
              <a:rPr lang="nl-BE" dirty="0">
                <a:sym typeface="Wingdings" panose="05000000000000000000" pitchFamily="2" charset="2"/>
              </a:rPr>
              <a:t> C = 2 * 3000 * </a:t>
            </a:r>
            <a:r>
              <a:rPr lang="nl-BE" dirty="0"/>
              <a:t>log</a:t>
            </a:r>
            <a:r>
              <a:rPr lang="nl-BE" sz="1050" dirty="0"/>
              <a:t>2</a:t>
            </a:r>
            <a:r>
              <a:rPr lang="nl-BE" dirty="0"/>
              <a:t> 2 = 6000</a:t>
            </a:r>
          </a:p>
          <a:p>
            <a:pPr lvl="1"/>
            <a:r>
              <a:rPr lang="nl-BE" b="1" dirty="0"/>
              <a:t>Voorbeeld:</a:t>
            </a:r>
          </a:p>
          <a:p>
            <a:pPr lvl="2"/>
            <a:r>
              <a:rPr lang="nl-BE" dirty="0"/>
              <a:t>B = 3khz (SSB)</a:t>
            </a:r>
          </a:p>
          <a:p>
            <a:pPr lvl="2"/>
            <a:r>
              <a:rPr lang="nl-BE" dirty="0"/>
              <a:t>M = 16</a:t>
            </a:r>
          </a:p>
          <a:p>
            <a:pPr lvl="2"/>
            <a:r>
              <a:rPr lang="nl-BE" dirty="0">
                <a:sym typeface="Wingdings" panose="05000000000000000000" pitchFamily="2" charset="2"/>
              </a:rPr>
              <a:t> C = 2 * 3000 * </a:t>
            </a:r>
            <a:r>
              <a:rPr lang="nl-BE" dirty="0"/>
              <a:t>log</a:t>
            </a:r>
            <a:r>
              <a:rPr lang="nl-BE" sz="1050" dirty="0"/>
              <a:t>2</a:t>
            </a:r>
            <a:r>
              <a:rPr lang="nl-BE" dirty="0"/>
              <a:t> 16 = 24000</a:t>
            </a:r>
          </a:p>
          <a:p>
            <a:pPr lvl="2"/>
            <a:endParaRPr lang="nl-BE" dirty="0"/>
          </a:p>
          <a:p>
            <a:pPr lvl="3"/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88046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988840"/>
            <a:ext cx="2448272" cy="8743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Shannon–</a:t>
            </a:r>
            <a:r>
              <a:rPr lang="nl-BE" dirty="0" err="1"/>
              <a:t>Hartley</a:t>
            </a:r>
            <a:r>
              <a:rPr lang="nl-BE" dirty="0"/>
              <a:t> </a:t>
            </a:r>
            <a:r>
              <a:rPr lang="nl-BE" dirty="0" err="1"/>
              <a:t>theorem</a:t>
            </a:r>
            <a:r>
              <a:rPr lang="nl-BE" dirty="0"/>
              <a:t> (op een kanaal met ruis)</a:t>
            </a:r>
          </a:p>
          <a:p>
            <a:pPr lvl="1"/>
            <a:endParaRPr lang="pt-BR" b="1" dirty="0"/>
          </a:p>
          <a:p>
            <a:pPr lvl="1"/>
            <a:endParaRPr lang="pt-BR" b="1" dirty="0"/>
          </a:p>
          <a:p>
            <a:pPr lvl="1"/>
            <a:r>
              <a:rPr lang="nl-BE" b="1" dirty="0"/>
              <a:t>C = B * (log(1 + S/N)/log(2))</a:t>
            </a:r>
          </a:p>
          <a:p>
            <a:pPr lvl="2"/>
            <a:r>
              <a:rPr lang="nl-BE" dirty="0"/>
              <a:t>B = bandbreedte in Hz</a:t>
            </a:r>
          </a:p>
          <a:p>
            <a:pPr lvl="2"/>
            <a:r>
              <a:rPr lang="nl-BE" dirty="0"/>
              <a:t>S/N = </a:t>
            </a:r>
            <a:r>
              <a:rPr lang="nl-BE" dirty="0" err="1"/>
              <a:t>signal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noise</a:t>
            </a:r>
            <a:r>
              <a:rPr lang="nl-BE" dirty="0"/>
              <a:t> ratio (Het vermogen van het gewenste signaal (in W) / het vermogen van het gewenste signaal (in W), hier gebruikt als ratio, niet als dB)</a:t>
            </a:r>
          </a:p>
          <a:p>
            <a:pPr lvl="1"/>
            <a:r>
              <a:rPr lang="nl-BE" dirty="0"/>
              <a:t>Voorbeeld:</a:t>
            </a:r>
          </a:p>
          <a:p>
            <a:pPr lvl="2"/>
            <a:r>
              <a:rPr lang="nl-BE" dirty="0"/>
              <a:t>B = 3kHZ</a:t>
            </a:r>
          </a:p>
          <a:p>
            <a:pPr lvl="2"/>
            <a:r>
              <a:rPr lang="nl-BE" dirty="0"/>
              <a:t>S/N = 100</a:t>
            </a:r>
          </a:p>
          <a:p>
            <a:pPr lvl="2"/>
            <a:r>
              <a:rPr lang="nl-BE" dirty="0">
                <a:sym typeface="Wingdings" panose="05000000000000000000" pitchFamily="2" charset="2"/>
              </a:rPr>
              <a:t>C = 3000 * (log(1 + 100)/log(2)) </a:t>
            </a:r>
            <a:r>
              <a:rPr lang="nl-BE">
                <a:sym typeface="Wingdings" panose="05000000000000000000" pitchFamily="2" charset="2"/>
              </a:rPr>
              <a:t>= 19974,6</a:t>
            </a:r>
            <a:endParaRPr lang="nl-BE" dirty="0"/>
          </a:p>
          <a:p>
            <a:pPr lvl="2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09639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PRAKTIJK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Programma’s:</a:t>
            </a:r>
          </a:p>
          <a:p>
            <a:pPr lvl="1"/>
            <a:r>
              <a:rPr lang="nl-BE" dirty="0" err="1"/>
              <a:t>Fldigi</a:t>
            </a:r>
            <a:r>
              <a:rPr lang="nl-BE" dirty="0"/>
              <a:t> (RTTY, BPSK, …)</a:t>
            </a:r>
          </a:p>
          <a:p>
            <a:pPr lvl="2"/>
            <a:r>
              <a:rPr lang="nl-BE" dirty="0">
                <a:hlinkClick r:id="rId2"/>
              </a:rPr>
              <a:t>http://www.w1hkj.com/</a:t>
            </a:r>
            <a:endParaRPr lang="nl-BE" dirty="0"/>
          </a:p>
          <a:p>
            <a:pPr lvl="2"/>
            <a:r>
              <a:rPr lang="nl-BE" dirty="0">
                <a:hlinkClick r:id="rId3"/>
              </a:rPr>
              <a:t>http://zendamateur.elinek.nl</a:t>
            </a:r>
            <a:r>
              <a:rPr lang="nl-BE">
                <a:hlinkClick r:id="rId3"/>
              </a:rPr>
              <a:t>/?page_id=1919</a:t>
            </a:r>
            <a:endParaRPr lang="nl-BE" dirty="0"/>
          </a:p>
          <a:p>
            <a:pPr lvl="1"/>
            <a:r>
              <a:rPr lang="nl-BE" dirty="0"/>
              <a:t>WSJT-X (JT9, JT65)</a:t>
            </a:r>
          </a:p>
          <a:p>
            <a:pPr lvl="2"/>
            <a:r>
              <a:rPr lang="nl-BE" dirty="0">
                <a:hlinkClick r:id="rId4"/>
              </a:rPr>
              <a:t>http://physics.princeton.edu/pulsar/k1jt/wsjtx.html</a:t>
            </a:r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3705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inhoud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Theorie</a:t>
            </a:r>
          </a:p>
          <a:p>
            <a:pPr lvl="1"/>
            <a:r>
              <a:rPr lang="nl-BE" dirty="0"/>
              <a:t>Bits verzenden door de lucht</a:t>
            </a:r>
          </a:p>
          <a:p>
            <a:pPr lvl="1"/>
            <a:r>
              <a:rPr lang="nl-BE" dirty="0"/>
              <a:t>Bit byte baud</a:t>
            </a:r>
          </a:p>
          <a:p>
            <a:pPr lvl="1"/>
            <a:r>
              <a:rPr lang="nl-BE" dirty="0"/>
              <a:t>ASK FSK PSK</a:t>
            </a:r>
          </a:p>
          <a:p>
            <a:pPr lvl="1"/>
            <a:r>
              <a:rPr lang="nl-BE" dirty="0"/>
              <a:t>QAM</a:t>
            </a:r>
          </a:p>
          <a:p>
            <a:pPr lvl="1"/>
            <a:r>
              <a:rPr lang="nl-BE" dirty="0"/>
              <a:t>Error detectie</a:t>
            </a:r>
          </a:p>
          <a:p>
            <a:pPr lvl="1"/>
            <a:r>
              <a:rPr lang="nl-BE" dirty="0"/>
              <a:t>Maximale </a:t>
            </a:r>
            <a:r>
              <a:rPr lang="nl-BE" dirty="0" err="1"/>
              <a:t>datarate</a:t>
            </a:r>
            <a:endParaRPr lang="nl-BE" dirty="0"/>
          </a:p>
          <a:p>
            <a:pPr lvl="1"/>
            <a:endParaRPr lang="nl-BE" dirty="0"/>
          </a:p>
          <a:p>
            <a:r>
              <a:rPr lang="nl-BE" dirty="0"/>
              <a:t>Praktijk</a:t>
            </a:r>
          </a:p>
          <a:p>
            <a:pPr lvl="1"/>
            <a:r>
              <a:rPr lang="nl-BE" dirty="0"/>
              <a:t>PSK31, RTTY</a:t>
            </a:r>
          </a:p>
          <a:p>
            <a:pPr lvl="1"/>
            <a:r>
              <a:rPr lang="nl-BE" dirty="0"/>
              <a:t>JT9</a:t>
            </a:r>
          </a:p>
        </p:txBody>
      </p:sp>
    </p:spTree>
    <p:extLst>
      <p:ext uri="{BB962C8B-B14F-4D97-AF65-F5344CB8AC3E}">
        <p14:creationId xmlns:p14="http://schemas.microsoft.com/office/powerpoint/2010/main" val="257009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Bits verzenden door de lucht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3194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Bit byte baud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Bit</a:t>
            </a:r>
          </a:p>
          <a:p>
            <a:pPr lvl="1"/>
            <a:r>
              <a:rPr lang="nl-BE" dirty="0"/>
              <a:t>1 of 0</a:t>
            </a:r>
          </a:p>
          <a:p>
            <a:r>
              <a:rPr lang="nl-BE" dirty="0"/>
              <a:t>Byte</a:t>
            </a:r>
          </a:p>
          <a:p>
            <a:pPr lvl="1"/>
            <a:r>
              <a:rPr lang="nl-BE" dirty="0"/>
              <a:t>8 bits</a:t>
            </a:r>
          </a:p>
          <a:p>
            <a:r>
              <a:rPr lang="nl-BE" dirty="0"/>
              <a:t>Baud</a:t>
            </a:r>
          </a:p>
          <a:p>
            <a:pPr lvl="1"/>
            <a:r>
              <a:rPr lang="nl-BE" dirty="0"/>
              <a:t>Symbol rate</a:t>
            </a:r>
          </a:p>
          <a:p>
            <a:pPr lvl="1"/>
            <a:r>
              <a:rPr lang="nl-BE" dirty="0"/>
              <a:t>Hoeveel simbolen / seconde</a:t>
            </a:r>
          </a:p>
        </p:txBody>
      </p:sp>
    </p:spTree>
    <p:extLst>
      <p:ext uri="{BB962C8B-B14F-4D97-AF65-F5344CB8AC3E}">
        <p14:creationId xmlns:p14="http://schemas.microsoft.com/office/powerpoint/2010/main" val="44593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ASK</a:t>
            </a:r>
          </a:p>
        </p:txBody>
      </p:sp>
      <p:pic>
        <p:nvPicPr>
          <p:cNvPr id="1026" name="Picture 2" descr="ASK modul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62137" y="2905125"/>
            <a:ext cx="481012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99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FSK</a:t>
            </a:r>
          </a:p>
        </p:txBody>
      </p:sp>
      <p:pic>
        <p:nvPicPr>
          <p:cNvPr id="3074" name="Picture 2" descr="FSK modul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8762" y="2881312"/>
            <a:ext cx="54768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22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PSK</a:t>
            </a:r>
          </a:p>
        </p:txBody>
      </p:sp>
      <p:pic>
        <p:nvPicPr>
          <p:cNvPr id="2050" name="Picture 2" descr="PSK modul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4962" y="2938462"/>
            <a:ext cx="53244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05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Meer bandbreedte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Baudrate verhogen</a:t>
            </a:r>
          </a:p>
          <a:p>
            <a:pPr lvl="1"/>
            <a:r>
              <a:rPr lang="nl-BE" dirty="0"/>
              <a:t>Meer symbolen per seconde</a:t>
            </a:r>
          </a:p>
          <a:p>
            <a:r>
              <a:rPr lang="nl-BE" dirty="0"/>
              <a:t>Meer bits tegelijkertijd verzenden</a:t>
            </a:r>
          </a:p>
        </p:txBody>
      </p:sp>
    </p:spTree>
    <p:extLst>
      <p:ext uri="{BB962C8B-B14F-4D97-AF65-F5344CB8AC3E}">
        <p14:creationId xmlns:p14="http://schemas.microsoft.com/office/powerpoint/2010/main" val="4612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4-ASK</a:t>
            </a:r>
          </a:p>
        </p:txBody>
      </p:sp>
      <p:pic>
        <p:nvPicPr>
          <p:cNvPr id="1026" name="Picture 2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43075" y="2833687"/>
            <a:ext cx="50482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78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489</TotalTime>
  <Words>375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Wingdings</vt:lpstr>
      <vt:lpstr>Adjacency</vt:lpstr>
      <vt:lpstr>Digimodes</vt:lpstr>
      <vt:lpstr>inhoud</vt:lpstr>
      <vt:lpstr>Bits verzenden door de lucht</vt:lpstr>
      <vt:lpstr>Bit byte baud</vt:lpstr>
      <vt:lpstr>ASK</vt:lpstr>
      <vt:lpstr>FSK</vt:lpstr>
      <vt:lpstr>PSK</vt:lpstr>
      <vt:lpstr>Meer bandbreedte</vt:lpstr>
      <vt:lpstr>4-ASK</vt:lpstr>
      <vt:lpstr>QAM</vt:lpstr>
      <vt:lpstr>Error detectie</vt:lpstr>
      <vt:lpstr>Error detectie</vt:lpstr>
      <vt:lpstr>Maximale datarate</vt:lpstr>
      <vt:lpstr> </vt:lpstr>
      <vt:lpstr>PRAKTIJK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Digimodes</dc:title>
  <dc:creator>De Ridder Ward</dc:creator>
  <cp:lastModifiedBy>DE RIDDER Ward</cp:lastModifiedBy>
  <cp:revision>21</cp:revision>
  <dcterms:created xsi:type="dcterms:W3CDTF">2015-08-20T14:00:56Z</dcterms:created>
  <dcterms:modified xsi:type="dcterms:W3CDTF">2017-01-03T10:33:02Z</dcterms:modified>
</cp:coreProperties>
</file>