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4"/>
  </p:notesMasterIdLst>
  <p:sldIdLst>
    <p:sldId id="259" r:id="rId2"/>
    <p:sldId id="256" r:id="rId3"/>
    <p:sldId id="260" r:id="rId4"/>
    <p:sldId id="267" r:id="rId5"/>
    <p:sldId id="268" r:id="rId6"/>
    <p:sldId id="269" r:id="rId7"/>
    <p:sldId id="270" r:id="rId8"/>
    <p:sldId id="273" r:id="rId9"/>
    <p:sldId id="274" r:id="rId10"/>
    <p:sldId id="282" r:id="rId11"/>
    <p:sldId id="278" r:id="rId12"/>
    <p:sldId id="283" r:id="rId13"/>
    <p:sldId id="286" r:id="rId14"/>
    <p:sldId id="284" r:id="rId15"/>
    <p:sldId id="285" r:id="rId16"/>
    <p:sldId id="290" r:id="rId17"/>
    <p:sldId id="291" r:id="rId18"/>
    <p:sldId id="287" r:id="rId19"/>
    <p:sldId id="281" r:id="rId20"/>
    <p:sldId id="288" r:id="rId21"/>
    <p:sldId id="289" r:id="rId22"/>
    <p:sldId id="292" r:id="rId23"/>
    <p:sldId id="293" r:id="rId24"/>
    <p:sldId id="294" r:id="rId25"/>
    <p:sldId id="296" r:id="rId26"/>
    <p:sldId id="295" r:id="rId27"/>
    <p:sldId id="297" r:id="rId28"/>
    <p:sldId id="299" r:id="rId29"/>
    <p:sldId id="298" r:id="rId30"/>
    <p:sldId id="301" r:id="rId31"/>
    <p:sldId id="342" r:id="rId32"/>
    <p:sldId id="300" r:id="rId33"/>
    <p:sldId id="341" r:id="rId34"/>
    <p:sldId id="338" r:id="rId35"/>
    <p:sldId id="337" r:id="rId36"/>
    <p:sldId id="343" r:id="rId37"/>
    <p:sldId id="306" r:id="rId38"/>
    <p:sldId id="344" r:id="rId39"/>
    <p:sldId id="307" r:id="rId40"/>
    <p:sldId id="310" r:id="rId41"/>
    <p:sldId id="308" r:id="rId42"/>
    <p:sldId id="309" r:id="rId43"/>
    <p:sldId id="313" r:id="rId44"/>
    <p:sldId id="314" r:id="rId45"/>
    <p:sldId id="315" r:id="rId46"/>
    <p:sldId id="316" r:id="rId47"/>
    <p:sldId id="311" r:id="rId48"/>
    <p:sldId id="317" r:id="rId49"/>
    <p:sldId id="302" r:id="rId50"/>
    <p:sldId id="304" r:id="rId51"/>
    <p:sldId id="303" r:id="rId52"/>
    <p:sldId id="312" r:id="rId53"/>
    <p:sldId id="346" r:id="rId54"/>
    <p:sldId id="345" r:id="rId55"/>
    <p:sldId id="347" r:id="rId56"/>
    <p:sldId id="339" r:id="rId57"/>
    <p:sldId id="349" r:id="rId58"/>
    <p:sldId id="318" r:id="rId59"/>
    <p:sldId id="319" r:id="rId60"/>
    <p:sldId id="321" r:id="rId61"/>
    <p:sldId id="320" r:id="rId62"/>
    <p:sldId id="325" r:id="rId63"/>
    <p:sldId id="350" r:id="rId64"/>
    <p:sldId id="322" r:id="rId65"/>
    <p:sldId id="351" r:id="rId66"/>
    <p:sldId id="324" r:id="rId67"/>
    <p:sldId id="352" r:id="rId68"/>
    <p:sldId id="340" r:id="rId69"/>
    <p:sldId id="327" r:id="rId70"/>
    <p:sldId id="353" r:id="rId71"/>
    <p:sldId id="328" r:id="rId72"/>
    <p:sldId id="323" r:id="rId73"/>
    <p:sldId id="329" r:id="rId74"/>
    <p:sldId id="354" r:id="rId75"/>
    <p:sldId id="334" r:id="rId76"/>
    <p:sldId id="330" r:id="rId77"/>
    <p:sldId id="331" r:id="rId78"/>
    <p:sldId id="332" r:id="rId79"/>
    <p:sldId id="335" r:id="rId80"/>
    <p:sldId id="336" r:id="rId81"/>
    <p:sldId id="355" r:id="rId82"/>
    <p:sldId id="265" r:id="rId83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  <a:srgbClr val="8BBEE8"/>
    <a:srgbClr val="FDEFDC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50" autoAdjust="0"/>
    <p:restoredTop sz="94694" autoAdjust="0"/>
  </p:normalViewPr>
  <p:slideViewPr>
    <p:cSldViewPr snapToGrid="0" showGuides="1">
      <p:cViewPr varScale="1">
        <p:scale>
          <a:sx n="85" d="100"/>
          <a:sy n="85" d="100"/>
        </p:scale>
        <p:origin x="101" y="91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6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6235-794B-1FF6-FA16-7F57367D9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5129A-F34C-9CE1-FDC2-8AE775D1C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226542-81C3-F475-0F7C-4EDFC721F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27369-B896-B51E-CC5C-E9791210F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77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11B2A-C881-53BD-F056-A1D972FBE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DEACF-578D-0AB5-00B8-C70818018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7E2FA-9F2F-F9A9-1F9B-8E55A787D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1A0FB-28F6-E2BD-36E6-BAB78815C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87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B1F72-5504-6F13-E1CB-1B3EB68A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36E8B-9322-2D3C-A3BE-543A7FBDC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9DDC2-9A3D-279C-D600-76D152D0A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3F26E-7AED-F8E6-E375-B444FD4B3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6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37B3-B149-3E81-24A7-662CADF2B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DB70EB-7FFC-AC17-E2C7-09F6D2F4B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B6D226-FE00-56B1-BCDF-1605737D3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7D66A-F56D-4149-58D9-87EB89D34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6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3DBED-4FC7-1E04-7AA4-33F7508D8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696CB-C199-CF52-3734-9BE8EA7B3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A43FD-C19D-42CC-BB60-EEE7ACED0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A0816-94B2-1F9B-DB64-5F9D2417B8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9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147F-ED97-47AF-A1B3-C82A179CF7F3}" type="datetime1">
              <a:rPr lang="nl-NL" smtClean="0"/>
              <a:t>10-12-2025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‹nr.›</a:t>
            </a:fld>
            <a:endParaRPr lang="en-GB"/>
          </a:p>
        </p:txBody>
      </p:sp>
      <p:pic>
        <p:nvPicPr>
          <p:cNvPr id="9" name="Logo Larg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18" y="2275285"/>
            <a:ext cx="5462027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2151119"/>
          </a:xfr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namen van </a:t>
            </a:r>
            <a:r>
              <a:rPr lang="nl-NL" dirty="0" err="1"/>
              <a:t>social</a:t>
            </a:r>
            <a:r>
              <a:rPr lang="nl-NL" dirty="0"/>
              <a:t> media in te typen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7419544" cy="5769600"/>
          </a:xfrm>
        </p:spPr>
        <p:txBody>
          <a:bodyPr anchor="t" anchorCtr="0">
            <a:noAutofit/>
          </a:bodyPr>
          <a:lstStyle>
            <a:lvl1pPr algn="l" defTabSz="542925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nl-BE" noProof="0" dirty="0"/>
              <a:t>Klik om de gegevens van de presentator in </a:t>
            </a:r>
            <a:r>
              <a:rPr lang="nl-BE" noProof="0"/>
              <a:t>te typen</a:t>
            </a:r>
            <a:endParaRPr lang="nl-BE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5572798" cy="13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/>
              <a:t>Klik om stijl te bewerken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 baseline="0">
                <a:solidFill>
                  <a:schemeClr val="accent1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nl-BE" noProof="0" dirty="0"/>
              <a:t>Klik om de ondertitel / presentator / datum [</a:t>
            </a:r>
            <a:r>
              <a:rPr lang="nl-BE" noProof="0" dirty="0" err="1"/>
              <a:t>dd</a:t>
            </a:r>
            <a:r>
              <a:rPr lang="nl-BE" noProof="0" dirty="0"/>
              <a:t>-mm-</a:t>
            </a:r>
            <a:r>
              <a:rPr lang="nl-BE" noProof="0" dirty="0" err="1"/>
              <a:t>yyyy</a:t>
            </a:r>
            <a:r>
              <a:rPr lang="nl-BE" noProof="0" dirty="0"/>
              <a:t>] te maken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rganisation Placeholder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564451" y="388531"/>
            <a:ext cx="8293993" cy="5400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700"/>
              </a:lnSpc>
              <a:buNone/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2pPr>
          </a:lstStyle>
          <a:p>
            <a:pPr lvl="0"/>
            <a:r>
              <a:rPr lang="nl-BE" noProof="0" dirty="0"/>
              <a:t>Klik om de organisatie stijlen te bewerken</a:t>
            </a:r>
          </a:p>
          <a:p>
            <a:pPr lvl="1"/>
            <a:r>
              <a:rPr lang="nl-BE" noProof="0"/>
              <a:t>tweede niveau</a:t>
            </a:r>
            <a:endParaRPr lang="nl-BE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4</a:t>
            </a:r>
          </a:p>
        </p:txBody>
      </p:sp>
      <p:sp>
        <p:nvSpPr>
          <p:cNvPr id="5" name="Rectangle 4" hidden="1"/>
          <p:cNvSpPr/>
          <p:nvPr userDrawn="1"/>
        </p:nvSpPr>
        <p:spPr>
          <a:xfrm>
            <a:off x="914400" y="464400"/>
            <a:ext cx="15560040" cy="4644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5572798" cy="13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BE" noProof="0" dirty="0"/>
              <a:t>Klik om een hoofdstuktitel te maken.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0" name="Rectangle 9" hidden="1"/>
          <p:cNvSpPr/>
          <p:nvPr userDrawn="1"/>
        </p:nvSpPr>
        <p:spPr>
          <a:xfrm>
            <a:off x="914400" y="464400"/>
            <a:ext cx="15560040" cy="4644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nl-NL" noProof="0"/>
              <a:t>Klik om stijl te bewerken</a:t>
            </a:r>
            <a:endParaRPr lang="nl-B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marL="2328863" indent="-550863" defTabSz="1912938">
              <a:lnSpc>
                <a:spcPct val="120000"/>
              </a:lnSpc>
              <a:tabLst/>
              <a:defRPr/>
            </a:lvl4pPr>
            <a:lvl5pPr marL="2962275" indent="-442913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  <a:p>
            <a:pPr lvl="3"/>
            <a:r>
              <a:rPr lang="nl-BE" noProof="0" dirty="0" err="1"/>
              <a:t>Fourth</a:t>
            </a:r>
            <a:r>
              <a:rPr lang="nl-BE" noProof="0" dirty="0"/>
              <a:t> level</a:t>
            </a:r>
          </a:p>
          <a:p>
            <a:pPr lvl="4"/>
            <a:r>
              <a:rPr lang="nl-BE" noProof="0" dirty="0" err="1"/>
              <a:t>Fifth</a:t>
            </a:r>
            <a:r>
              <a:rPr lang="nl-BE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0885-0B31-4E06-AE71-7E16801F2838}" type="datetime1">
              <a:rPr lang="nl-BE" noProof="0" smtClean="0"/>
              <a:t>10/12/2025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nl-NL" noProof="0"/>
              <a:t>Klik om stijl te bewerken</a:t>
            </a:r>
            <a:endParaRPr lang="nl-B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0F60-8C93-4C37-B51A-4DDAE36F7E9B}" type="datetime1">
              <a:rPr lang="nl-BE" noProof="0" smtClean="0"/>
              <a:t>10/12/2025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nl-NL" noProof="0"/>
              <a:t>Klik om stijl te bewerken</a:t>
            </a:r>
            <a:endParaRPr lang="nl-BE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94B6-17DF-4759-A7A5-128AFEA77F2C}" type="datetime1">
              <a:rPr lang="nl-BE" noProof="0" smtClean="0"/>
              <a:t>10/12/2025</a:t>
            </a:fld>
            <a:endParaRPr lang="nl-B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‹nr.›</a:t>
            </a:fld>
            <a:endParaRPr lang="nl-BE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10-12-2025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box ov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  <a:endParaRPr lang="nl-BE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10-12-2025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691979"/>
            <a:ext cx="6764400" cy="5230800"/>
          </a:xfrm>
          <a:solidFill>
            <a:srgbClr val="1E64C8"/>
          </a:solidFill>
        </p:spPr>
        <p:txBody>
          <a:bodyPr anchor="b" anchorCtr="0">
            <a:noAutofit/>
          </a:bodyPr>
          <a:lstStyle>
            <a:lvl1pPr marL="85725" indent="0">
              <a:buNone/>
              <a:defRPr sz="6600" u="sng" cap="none" baseline="0">
                <a:solidFill>
                  <a:schemeClr val="bg1"/>
                </a:solidFill>
              </a:defRPr>
            </a:lvl1pPr>
            <a:lvl2pPr marL="984250" indent="-625475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3043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extbox ov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76AD30-96E8-448B-B97A-24B00ADE12C5}"/>
              </a:ext>
            </a:extLst>
          </p:cNvPr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  <a:endParaRPr lang="nl-BE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10-12-2025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1011602"/>
            <a:ext cx="7754938" cy="6908398"/>
          </a:xfrm>
          <a:solidFill>
            <a:srgbClr val="E9F0FA"/>
          </a:solidFill>
        </p:spPr>
        <p:txBody>
          <a:bodyPr>
            <a:normAutofit/>
          </a:bodyPr>
          <a:lstStyle>
            <a:lvl1pPr marL="85725" indent="0">
              <a:buNone/>
              <a:defRPr sz="5400" u="sng" cap="none" baseline="0">
                <a:solidFill>
                  <a:srgbClr val="1E64C8"/>
                </a:solidFill>
              </a:defRPr>
            </a:lvl1pPr>
            <a:lvl2pPr marL="984250" indent="-625475">
              <a:defRPr>
                <a:solidFill>
                  <a:srgbClr val="1E64C8"/>
                </a:solidFill>
              </a:defRPr>
            </a:lvl2pPr>
            <a:lvl3pPr>
              <a:defRPr>
                <a:solidFill>
                  <a:srgbClr val="1E64C8"/>
                </a:solidFill>
              </a:defRPr>
            </a:lvl3pPr>
            <a:lvl4pPr>
              <a:defRPr>
                <a:solidFill>
                  <a:srgbClr val="1E64C8"/>
                </a:solidFill>
              </a:defRPr>
            </a:lvl4pPr>
            <a:lvl5pPr>
              <a:defRPr>
                <a:solidFill>
                  <a:srgbClr val="1E64C8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507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252000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BE" noProof="0" dirty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0D1A-A3AB-4E9F-892E-C45B5A80FDBF}" type="datetime1">
              <a:rPr lang="nl-BE" noProof="0" smtClean="0"/>
              <a:t>10/12/2025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7" y="7906160"/>
            <a:ext cx="2308379" cy="1847440"/>
          </a:xfrm>
          <a:prstGeom prst="rect">
            <a:avLst/>
          </a:prstGeom>
        </p:spPr>
      </p:pic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9" r:id="rId8"/>
    <p:sldLayoutId id="2147483680" r:id="rId9"/>
    <p:sldLayoutId id="2147483676" r:id="rId10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none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536575" indent="-45085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69988" indent="-45085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755775" indent="-45000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50863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11" Type="http://schemas.openxmlformats.org/officeDocument/2006/relationships/image" Target="../media/image74.jp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507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FC8D3-5F3E-D8A5-1FAE-C23C6B6DC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D81CA-94EF-266B-1EC0-5414EB77E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Wat is straling?</a:t>
            </a:r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23C4B-4568-3ABA-5B0D-4256DED44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10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7258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D8BC0-85E5-D92A-5DA8-DECBAA63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is straling?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4EE6AF-4A4D-1575-1F8B-E4C719DE1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Elektromagnetische golven (EM)</a:t>
            </a:r>
          </a:p>
          <a:p>
            <a:r>
              <a:rPr lang="nl-BE" dirty="0"/>
              <a:t>Deeltjes (radioactief verval)</a:t>
            </a:r>
          </a:p>
          <a:p>
            <a:pPr lvl="1"/>
            <a:r>
              <a:rPr lang="nl-BE" dirty="0"/>
              <a:t>Alfa </a:t>
            </a:r>
          </a:p>
          <a:p>
            <a:pPr lvl="1"/>
            <a:r>
              <a:rPr lang="nl-BE" dirty="0"/>
              <a:t>Bèta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0AE8E9-EE23-0E98-86FF-BB429A0F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11</a:t>
            </a:fld>
            <a:endParaRPr lang="nl-BE" noProof="0" dirty="0"/>
          </a:p>
        </p:txBody>
      </p:sp>
      <p:pic>
        <p:nvPicPr>
          <p:cNvPr id="6" name="Afbeelding 5" descr="Afbeelding met tekst, schermopname, diagram, Lettertype&#10;&#10;Door AI gegenereerde inhoud is mogelijk onjuist.">
            <a:extLst>
              <a:ext uri="{FF2B5EF4-FFF2-40B4-BE49-F238E27FC236}">
                <a16:creationId xmlns:a16="http://schemas.microsoft.com/office/drawing/2014/main" id="{623BA6E8-0B78-2696-0BF7-CB83D67D4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/>
          <a:stretch>
            <a:fillRect/>
          </a:stretch>
        </p:blipFill>
        <p:spPr>
          <a:xfrm>
            <a:off x="4037143" y="3843578"/>
            <a:ext cx="11737390" cy="40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88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B8554-12C1-8ED5-96D0-233B8284B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E18EF-D9E5-2E49-BA67-BDEB4095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Elektromagnetische golven (EM)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07DB71-3483-999C-AB5D-C50ED569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12</a:t>
            </a:fld>
            <a:endParaRPr lang="nl-BE" noProof="0" dirty="0"/>
          </a:p>
        </p:txBody>
      </p:sp>
      <p:pic>
        <p:nvPicPr>
          <p:cNvPr id="9" name="Afbeelding 8" descr="Afbeelding met diagram, Perceel, lijn, ontwerp&#10;&#10;Door AI gegenereerde inhoud is mogelijk onjuist.">
            <a:extLst>
              <a:ext uri="{FF2B5EF4-FFF2-40B4-BE49-F238E27FC236}">
                <a16:creationId xmlns:a16="http://schemas.microsoft.com/office/drawing/2014/main" id="{F84EE7CA-28F6-E99B-365D-3E9FD923F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4"/>
          <a:stretch>
            <a:fillRect/>
          </a:stretch>
        </p:blipFill>
        <p:spPr>
          <a:xfrm>
            <a:off x="830118" y="5259558"/>
            <a:ext cx="6781800" cy="2758699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16FE646C-7153-441D-7A2C-CCCFBD8EB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517" y="1579991"/>
            <a:ext cx="8633639" cy="1255420"/>
          </a:xfrm>
        </p:spPr>
        <p:txBody>
          <a:bodyPr/>
          <a:lstStyle/>
          <a:p>
            <a:pPr marL="85725" indent="0">
              <a:buNone/>
            </a:pPr>
            <a:r>
              <a:rPr lang="nl-BE" dirty="0"/>
              <a:t>Golven …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EF6672E9-1E47-7E0E-60DD-D32B49D5D8D7}"/>
              </a:ext>
            </a:extLst>
          </p:cNvPr>
          <p:cNvSpPr txBox="1">
            <a:spLocks/>
          </p:cNvSpPr>
          <p:nvPr/>
        </p:nvSpPr>
        <p:spPr>
          <a:xfrm>
            <a:off x="1162373" y="3412858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u="sng" dirty="0"/>
              <a:t>Golven</a:t>
            </a:r>
          </a:p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dirty="0"/>
              <a:t>Elektrische en magnetische velden wisselen elkaar af</a:t>
            </a:r>
          </a:p>
        </p:txBody>
      </p:sp>
    </p:spTree>
    <p:extLst>
      <p:ext uri="{BB962C8B-B14F-4D97-AF65-F5344CB8AC3E}">
        <p14:creationId xmlns:p14="http://schemas.microsoft.com/office/powerpoint/2010/main" val="152300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EA91E-278B-1D29-5FE8-D5C72CB0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64D70-6C04-6C8A-D312-DCF0232A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Elektromagnetische golven (EM)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93DDB-80BA-46D4-9E4E-D63C108D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13</a:t>
            </a:fld>
            <a:endParaRPr lang="nl-BE" noProof="0" dirty="0"/>
          </a:p>
        </p:txBody>
      </p:sp>
      <p:pic>
        <p:nvPicPr>
          <p:cNvPr id="9" name="Afbeelding 8" descr="Afbeelding met diagram, Perceel, lijn, ontwerp&#10;&#10;Door AI gegenereerde inhoud is mogelijk onjuist.">
            <a:extLst>
              <a:ext uri="{FF2B5EF4-FFF2-40B4-BE49-F238E27FC236}">
                <a16:creationId xmlns:a16="http://schemas.microsoft.com/office/drawing/2014/main" id="{A838584A-28B6-7473-BF4B-200170ADA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4"/>
          <a:stretch>
            <a:fillRect/>
          </a:stretch>
        </p:blipFill>
        <p:spPr>
          <a:xfrm>
            <a:off x="830118" y="5259558"/>
            <a:ext cx="6781800" cy="2758699"/>
          </a:xfrm>
          <a:prstGeom prst="rect">
            <a:avLst/>
          </a:prstGeom>
        </p:spPr>
      </p:pic>
      <p:pic>
        <p:nvPicPr>
          <p:cNvPr id="11" name="Afbeelding 10" descr="Afbeelding met Menselijk gezicht, persoon, portret, kleding&#10;&#10;Door AI gegenereerde inhoud is mogelijk onjuist.">
            <a:extLst>
              <a:ext uri="{FF2B5EF4-FFF2-40B4-BE49-F238E27FC236}">
                <a16:creationId xmlns:a16="http://schemas.microsoft.com/office/drawing/2014/main" id="{D850879C-BE97-F2D6-DD58-9F66127C9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398" y="174177"/>
            <a:ext cx="2284122" cy="3238681"/>
          </a:xfrm>
          <a:prstGeom prst="rect">
            <a:avLst/>
          </a:prstGeom>
        </p:spPr>
      </p:pic>
      <p:pic>
        <p:nvPicPr>
          <p:cNvPr id="13" name="Afbeelding 12" descr="Afbeelding met licht, schermopname, duisternis, ruimte&#10;&#10;Door AI gegenereerde inhoud is mogelijk onjuist.">
            <a:extLst>
              <a:ext uri="{FF2B5EF4-FFF2-40B4-BE49-F238E27FC236}">
                <a16:creationId xmlns:a16="http://schemas.microsoft.com/office/drawing/2014/main" id="{3674A951-A1DF-2515-31C7-0EE713EC5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817" y="5333729"/>
            <a:ext cx="5080000" cy="2857500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C74518B-8E4D-6290-14D2-D57A8006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517" y="1579991"/>
            <a:ext cx="8633639" cy="1255420"/>
          </a:xfrm>
        </p:spPr>
        <p:txBody>
          <a:bodyPr/>
          <a:lstStyle/>
          <a:p>
            <a:pPr marL="85725" indent="0">
              <a:buNone/>
            </a:pPr>
            <a:r>
              <a:rPr lang="nl-BE" dirty="0"/>
              <a:t>Golven … maar ook deeltjes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1368537D-D4D7-A643-0B8D-D5B1531039E2}"/>
              </a:ext>
            </a:extLst>
          </p:cNvPr>
          <p:cNvSpPr txBox="1">
            <a:spLocks/>
          </p:cNvSpPr>
          <p:nvPr/>
        </p:nvSpPr>
        <p:spPr>
          <a:xfrm>
            <a:off x="10306373" y="3877156"/>
            <a:ext cx="6154455" cy="145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u="sng" dirty="0"/>
              <a:t>“Fotonen”</a:t>
            </a:r>
          </a:p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dirty="0"/>
              <a:t>Kleine pakketjes energie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8E105301-F1E3-B333-7267-0326057FB605}"/>
              </a:ext>
            </a:extLst>
          </p:cNvPr>
          <p:cNvCxnSpPr/>
          <p:nvPr/>
        </p:nvCxnSpPr>
        <p:spPr>
          <a:xfrm>
            <a:off x="8183104" y="6586780"/>
            <a:ext cx="180000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3E7BB83F-E09D-A861-3FA4-ED943ECA4E3C}"/>
              </a:ext>
            </a:extLst>
          </p:cNvPr>
          <p:cNvSpPr txBox="1">
            <a:spLocks/>
          </p:cNvSpPr>
          <p:nvPr/>
        </p:nvSpPr>
        <p:spPr>
          <a:xfrm>
            <a:off x="1162373" y="3412858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u="sng" dirty="0"/>
              <a:t>Golven</a:t>
            </a:r>
          </a:p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dirty="0"/>
              <a:t>Elektrische en magnetische velden wisselen elkaar af</a:t>
            </a:r>
          </a:p>
        </p:txBody>
      </p:sp>
    </p:spTree>
    <p:extLst>
      <p:ext uri="{BB962C8B-B14F-4D97-AF65-F5344CB8AC3E}">
        <p14:creationId xmlns:p14="http://schemas.microsoft.com/office/powerpoint/2010/main" val="2108433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CC9A4-C156-B41D-497F-794C092F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B37D3-E8BB-EE18-A95A-79FD337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Elektromagnetisch spectrum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3728C0-8351-E425-B336-EED3C0F9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14</a:t>
            </a:fld>
            <a:endParaRPr lang="nl-BE" noProof="0" dirty="0"/>
          </a:p>
        </p:txBody>
      </p:sp>
      <p:pic>
        <p:nvPicPr>
          <p:cNvPr id="7" name="Afbeelding 6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680B36D4-4148-C727-FEA2-120A7A9E1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/>
          <a:stretch>
            <a:fillRect/>
          </a:stretch>
        </p:blipFill>
        <p:spPr>
          <a:xfrm>
            <a:off x="2083515" y="1955784"/>
            <a:ext cx="13171644" cy="61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02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11ABF-6A3E-2B3D-42FC-3AF00B6B1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7A649-6C49-C908-F1CF-138212FD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Elektromagnetisch spectrum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2B4DD7-DEB7-8C15-A95F-85223871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15</a:t>
            </a:fld>
            <a:endParaRPr lang="nl-BE" noProof="0" dirty="0"/>
          </a:p>
        </p:txBody>
      </p:sp>
      <p:pic>
        <p:nvPicPr>
          <p:cNvPr id="7" name="Afbeelding 6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685F8F87-5827-9942-4E47-29644DB88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/>
          <a:stretch>
            <a:fillRect/>
          </a:stretch>
        </p:blipFill>
        <p:spPr>
          <a:xfrm>
            <a:off x="2083515" y="1955784"/>
            <a:ext cx="13171644" cy="6152827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D65839B4-C86C-7FBD-00AD-E89E5A63295C}"/>
              </a:ext>
            </a:extLst>
          </p:cNvPr>
          <p:cNvCxnSpPr>
            <a:cxnSpLocks/>
          </p:cNvCxnSpPr>
          <p:nvPr/>
        </p:nvCxnSpPr>
        <p:spPr>
          <a:xfrm>
            <a:off x="9748433" y="1472339"/>
            <a:ext cx="0" cy="7476364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4A99D879-5D96-C841-7DC4-9FFF0F339AE2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F8C5E9E3-FCBD-0A9A-6F55-6BB7DF31275A}"/>
              </a:ext>
            </a:extLst>
          </p:cNvPr>
          <p:cNvSpPr txBox="1">
            <a:spLocks/>
          </p:cNvSpPr>
          <p:nvPr/>
        </p:nvSpPr>
        <p:spPr>
          <a:xfrm>
            <a:off x="2040444" y="7799985"/>
            <a:ext cx="6781800" cy="70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dirty="0"/>
              <a:t>Niet-ioniserende straling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1FEA3934-C5D8-2D92-D2E8-856A6B099EDC}"/>
              </a:ext>
            </a:extLst>
          </p:cNvPr>
          <p:cNvSpPr txBox="1">
            <a:spLocks/>
          </p:cNvSpPr>
          <p:nvPr/>
        </p:nvSpPr>
        <p:spPr>
          <a:xfrm>
            <a:off x="10001575" y="7803509"/>
            <a:ext cx="6781800" cy="70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dirty="0"/>
              <a:t>Ioniserende straling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B99FEA1-5BBA-1ACE-F7DD-42514F507FD6}"/>
              </a:ext>
            </a:extLst>
          </p:cNvPr>
          <p:cNvCxnSpPr/>
          <p:nvPr/>
        </p:nvCxnSpPr>
        <p:spPr>
          <a:xfrm flipH="1">
            <a:off x="8186813" y="8154810"/>
            <a:ext cx="1208867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D11992A8-1752-7D9A-065F-84E4467BC1B0}"/>
              </a:ext>
            </a:extLst>
          </p:cNvPr>
          <p:cNvCxnSpPr>
            <a:cxnSpLocks/>
          </p:cNvCxnSpPr>
          <p:nvPr/>
        </p:nvCxnSpPr>
        <p:spPr>
          <a:xfrm>
            <a:off x="10110061" y="8154810"/>
            <a:ext cx="1158665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41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4D747-79CC-A454-5B49-81C0A924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2E017-3592-B740-DBE4-A9032650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b="1" dirty="0"/>
              <a:t>Radio (HF): </a:t>
            </a:r>
            <a:r>
              <a:rPr lang="nl-BE" dirty="0"/>
              <a:t>10</a:t>
            </a:r>
            <a:r>
              <a:rPr lang="nl-BE" baseline="30000" dirty="0"/>
              <a:t>7</a:t>
            </a:r>
            <a:r>
              <a:rPr lang="nl-BE" dirty="0"/>
              <a:t> Hz, 30 meter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	 10</a:t>
            </a:r>
            <a:r>
              <a:rPr lang="nl-BE" baseline="30000" dirty="0">
                <a:sym typeface="Wingdings" pitchFamily="2" charset="2"/>
              </a:rPr>
              <a:t>7</a:t>
            </a:r>
            <a:r>
              <a:rPr lang="nl-BE" dirty="0">
                <a:sym typeface="Wingdings" pitchFamily="2" charset="2"/>
              </a:rPr>
              <a:t> Hz = </a:t>
            </a:r>
            <a:r>
              <a:rPr lang="nl-BE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10 000 000 </a:t>
            </a:r>
            <a:r>
              <a:rPr lang="nl-BE" dirty="0">
                <a:sym typeface="Wingdings" pitchFamily="2" charset="2"/>
              </a:rPr>
              <a:t>Hz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941EC4-A6F2-07F8-EAF8-02E9D8DE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16</a:t>
            </a:fld>
            <a:endParaRPr lang="nl-BE" noProof="0" dirty="0"/>
          </a:p>
        </p:txBody>
      </p:sp>
      <p:pic>
        <p:nvPicPr>
          <p:cNvPr id="11" name="Afbeelding 10" descr="Afbeelding met standbeeld, buitenshuis, beeldhouwwerk, berg&#10;&#10;Door AI gegenereerde inhoud is mogelijk onjuist.">
            <a:extLst>
              <a:ext uri="{FF2B5EF4-FFF2-40B4-BE49-F238E27FC236}">
                <a16:creationId xmlns:a16="http://schemas.microsoft.com/office/drawing/2014/main" id="{F0DF3CAF-D8CB-9F38-34C4-85DEE6CFA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3" b="5952"/>
          <a:stretch>
            <a:fillRect/>
          </a:stretch>
        </p:blipFill>
        <p:spPr>
          <a:xfrm>
            <a:off x="10787247" y="557360"/>
            <a:ext cx="3618563" cy="46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3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DD96D-3A10-C56E-BF8B-E898F4406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9184C-6DE9-2A3D-2F53-EE997A9B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4F4A8F-7300-6C48-532A-F48A257B4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b="1" dirty="0"/>
              <a:t>Radio (HF): </a:t>
            </a:r>
            <a:r>
              <a:rPr lang="nl-BE" dirty="0"/>
              <a:t>10</a:t>
            </a:r>
            <a:r>
              <a:rPr lang="nl-BE" baseline="30000" dirty="0"/>
              <a:t>7</a:t>
            </a:r>
            <a:r>
              <a:rPr lang="nl-BE" dirty="0"/>
              <a:t> Hz, 30 meter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	 10</a:t>
            </a:r>
            <a:r>
              <a:rPr lang="nl-BE" baseline="30000" dirty="0">
                <a:sym typeface="Wingdings" pitchFamily="2" charset="2"/>
              </a:rPr>
              <a:t>7</a:t>
            </a:r>
            <a:r>
              <a:rPr lang="nl-BE" dirty="0">
                <a:sym typeface="Wingdings" pitchFamily="2" charset="2"/>
              </a:rPr>
              <a:t> Hz = </a:t>
            </a:r>
            <a:r>
              <a:rPr lang="nl-BE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10 000 000 </a:t>
            </a:r>
            <a:r>
              <a:rPr lang="nl-BE" dirty="0">
                <a:sym typeface="Wingdings" pitchFamily="2" charset="2"/>
              </a:rPr>
              <a:t>Hz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nl-BE" b="1" dirty="0">
                <a:sym typeface="Wingdings" pitchFamily="2" charset="2"/>
              </a:rPr>
              <a:t>PET:</a:t>
            </a:r>
            <a:r>
              <a:rPr lang="nl-BE" dirty="0">
                <a:sym typeface="Wingdings" pitchFamily="2" charset="2"/>
              </a:rPr>
              <a:t> ~10</a:t>
            </a:r>
            <a:r>
              <a:rPr lang="nl-BE" baseline="30000" dirty="0">
                <a:sym typeface="Wingdings" pitchFamily="2" charset="2"/>
              </a:rPr>
              <a:t>20</a:t>
            </a:r>
            <a:r>
              <a:rPr lang="nl-BE" dirty="0">
                <a:sym typeface="Wingdings" pitchFamily="2" charset="2"/>
              </a:rPr>
              <a:t> Hz, 3</a:t>
            </a:r>
            <a:r>
              <a:rPr lang="nl-BE" baseline="30000" dirty="0">
                <a:sym typeface="Wingdings" pitchFamily="2" charset="2"/>
              </a:rPr>
              <a:t>-12</a:t>
            </a:r>
            <a:r>
              <a:rPr lang="nl-BE" dirty="0">
                <a:sym typeface="Wingdings" pitchFamily="2" charset="2"/>
              </a:rPr>
              <a:t> meter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	 10</a:t>
            </a:r>
            <a:r>
              <a:rPr lang="nl-BE" baseline="30000" dirty="0">
                <a:sym typeface="Wingdings" pitchFamily="2" charset="2"/>
              </a:rPr>
              <a:t>20</a:t>
            </a:r>
            <a:r>
              <a:rPr lang="nl-BE" dirty="0">
                <a:sym typeface="Wingdings" pitchFamily="2" charset="2"/>
              </a:rPr>
              <a:t> Hz = </a:t>
            </a:r>
            <a:r>
              <a:rPr lang="nl-BE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100 000 000 000 000 000 000 </a:t>
            </a:r>
            <a:r>
              <a:rPr lang="nl-BE" dirty="0">
                <a:sym typeface="Wingdings" pitchFamily="2" charset="2"/>
              </a:rPr>
              <a:t>Hz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036373-70E9-D796-3B03-3B7A367A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17</a:t>
            </a:fld>
            <a:endParaRPr lang="nl-BE" noProof="0" dirty="0"/>
          </a:p>
        </p:txBody>
      </p:sp>
      <p:pic>
        <p:nvPicPr>
          <p:cNvPr id="6" name="Afbeelding 5" descr="Afbeelding met bol, Kleurrijkheid, duisternis, licht&#10;&#10;Door AI gegenereerde inhoud is mogelijk onjuist.">
            <a:extLst>
              <a:ext uri="{FF2B5EF4-FFF2-40B4-BE49-F238E27FC236}">
                <a16:creationId xmlns:a16="http://schemas.microsoft.com/office/drawing/2014/main" id="{7A2C0F93-BED2-8EA0-261D-29DEEB6D4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00" y="6721643"/>
            <a:ext cx="2335668" cy="2644153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CC797D0-37A6-4B20-B3D8-17A35748BD86}"/>
              </a:ext>
            </a:extLst>
          </p:cNvPr>
          <p:cNvSpPr txBox="1">
            <a:spLocks/>
          </p:cNvSpPr>
          <p:nvPr/>
        </p:nvSpPr>
        <p:spPr>
          <a:xfrm>
            <a:off x="13169174" y="8880515"/>
            <a:ext cx="1060512" cy="70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dirty="0"/>
              <a:t>1/10</a:t>
            </a:r>
          </a:p>
        </p:txBody>
      </p:sp>
      <p:sp>
        <p:nvSpPr>
          <p:cNvPr id="9" name="Rechteraccolade 8">
            <a:extLst>
              <a:ext uri="{FF2B5EF4-FFF2-40B4-BE49-F238E27FC236}">
                <a16:creationId xmlns:a16="http://schemas.microsoft.com/office/drawing/2014/main" id="{14EC6FB7-D1E9-ACBB-812A-B5BD5FC216A6}"/>
              </a:ext>
            </a:extLst>
          </p:cNvPr>
          <p:cNvSpPr/>
          <p:nvPr/>
        </p:nvSpPr>
        <p:spPr>
          <a:xfrm>
            <a:off x="13043668" y="9104883"/>
            <a:ext cx="125506" cy="260914"/>
          </a:xfrm>
          <a:prstGeom prst="rightBrace">
            <a:avLst/>
          </a:prstGeom>
          <a:ln w="31750">
            <a:solidFill>
              <a:schemeClr val="bg2">
                <a:lumMod val="50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 descr="Afbeelding met standbeeld, buitenshuis, beeldhouwwerk, berg&#10;&#10;Door AI gegenereerde inhoud is mogelijk onjuist.">
            <a:extLst>
              <a:ext uri="{FF2B5EF4-FFF2-40B4-BE49-F238E27FC236}">
                <a16:creationId xmlns:a16="http://schemas.microsoft.com/office/drawing/2014/main" id="{CDE1F81C-987D-6D5B-C040-B9E7C7C5C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3" b="5952"/>
          <a:stretch>
            <a:fillRect/>
          </a:stretch>
        </p:blipFill>
        <p:spPr>
          <a:xfrm>
            <a:off x="10787247" y="557360"/>
            <a:ext cx="3618563" cy="46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99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DFAE6-8282-C200-74AD-3644A8D9B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33739-0DF8-69FB-E8C5-C6F09F33FE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Ioniserende straling</a:t>
            </a:r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33199-4701-E41F-245E-234601B31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18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6131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6B77-5BAF-D327-6B5B-05F80C3C9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07C35-1199-683F-E6F6-7EC16FAE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Ionisatie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FBC9BA-9044-E1A9-08AE-5264EB7E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19</a:t>
            </a:fld>
            <a:endParaRPr lang="nl-BE" noProof="0" dirty="0"/>
          </a:p>
        </p:txBody>
      </p:sp>
      <p:pic>
        <p:nvPicPr>
          <p:cNvPr id="6" name="Afbeelding 5" descr="Afbeelding met Graphics, schermopname, grafische vormgeving, Lettertype&#10;&#10;Door AI gegenereerde inhoud is mogelijk onjuist.">
            <a:extLst>
              <a:ext uri="{FF2B5EF4-FFF2-40B4-BE49-F238E27FC236}">
                <a16:creationId xmlns:a16="http://schemas.microsoft.com/office/drawing/2014/main" id="{5CBB470F-5B00-EECF-E5BC-4BAD4041A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69" y="5223022"/>
            <a:ext cx="9188336" cy="372568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A985DBD-D5B1-4862-9D8D-6DAFE8C51B63}"/>
              </a:ext>
            </a:extLst>
          </p:cNvPr>
          <p:cNvSpPr txBox="1"/>
          <p:nvPr/>
        </p:nvSpPr>
        <p:spPr>
          <a:xfrm>
            <a:off x="5532892" y="2568536"/>
            <a:ext cx="4237641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b="1" dirty="0"/>
              <a:t>Na</a:t>
            </a:r>
          </a:p>
          <a:p>
            <a:pPr algn="l">
              <a:lnSpc>
                <a:spcPct val="120000"/>
              </a:lnSpc>
            </a:pPr>
            <a:r>
              <a:rPr lang="nl-BE" sz="3600" dirty="0"/>
              <a:t>Ongeladen atoom</a:t>
            </a:r>
          </a:p>
          <a:p>
            <a:pPr algn="l">
              <a:lnSpc>
                <a:spcPct val="120000"/>
              </a:lnSpc>
            </a:pPr>
            <a:r>
              <a:rPr lang="nl-BE" sz="3600" dirty="0"/>
              <a:t>(stabiel)</a:t>
            </a:r>
          </a:p>
        </p:txBody>
      </p:sp>
      <p:sp>
        <p:nvSpPr>
          <p:cNvPr id="8" name="Bliksemflits 7">
            <a:extLst>
              <a:ext uri="{FF2B5EF4-FFF2-40B4-BE49-F238E27FC236}">
                <a16:creationId xmlns:a16="http://schemas.microsoft.com/office/drawing/2014/main" id="{E2D9F533-BCC8-4CEA-1B8E-250B27F7DE6D}"/>
              </a:ext>
            </a:extLst>
          </p:cNvPr>
          <p:cNvSpPr/>
          <p:nvPr/>
        </p:nvSpPr>
        <p:spPr>
          <a:xfrm rot="20325723">
            <a:off x="2553195" y="2755913"/>
            <a:ext cx="2289737" cy="1360757"/>
          </a:xfrm>
          <a:prstGeom prst="lightningBol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39F8F67D-A602-4CE4-8FA8-89A861EC45A7}"/>
              </a:ext>
            </a:extLst>
          </p:cNvPr>
          <p:cNvCxnSpPr>
            <a:cxnSpLocks/>
          </p:cNvCxnSpPr>
          <p:nvPr/>
        </p:nvCxnSpPr>
        <p:spPr>
          <a:xfrm>
            <a:off x="10073895" y="3581313"/>
            <a:ext cx="1158665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F88A40F8-9077-D8FC-46CC-B7D3E027FC2F}"/>
              </a:ext>
            </a:extLst>
          </p:cNvPr>
          <p:cNvSpPr txBox="1"/>
          <p:nvPr/>
        </p:nvSpPr>
        <p:spPr>
          <a:xfrm>
            <a:off x="12055096" y="2538532"/>
            <a:ext cx="5149171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b="1" dirty="0"/>
              <a:t>Na</a:t>
            </a:r>
            <a:r>
              <a:rPr lang="nl-BE" sz="3600" b="1" baseline="30000" dirty="0"/>
              <a:t>+</a:t>
            </a:r>
          </a:p>
          <a:p>
            <a:pPr algn="l">
              <a:lnSpc>
                <a:spcPct val="120000"/>
              </a:lnSpc>
            </a:pPr>
            <a:r>
              <a:rPr lang="nl-BE" sz="3600" dirty="0"/>
              <a:t>Geladen atoom of “ion”</a:t>
            </a:r>
          </a:p>
          <a:p>
            <a:pPr algn="l">
              <a:lnSpc>
                <a:spcPct val="120000"/>
              </a:lnSpc>
            </a:pPr>
            <a:r>
              <a:rPr lang="nl-BE" sz="3600" dirty="0"/>
              <a:t>(reactief)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CC25682-8441-6A99-17E9-D97DF0994660}"/>
              </a:ext>
            </a:extLst>
          </p:cNvPr>
          <p:cNvSpPr txBox="1"/>
          <p:nvPr/>
        </p:nvSpPr>
        <p:spPr>
          <a:xfrm>
            <a:off x="670303" y="1939605"/>
            <a:ext cx="5156051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dirty="0">
                <a:solidFill>
                  <a:srgbClr val="FF0000"/>
                </a:solidFill>
              </a:rPr>
              <a:t>Hoog energetische straling</a:t>
            </a:r>
          </a:p>
        </p:txBody>
      </p:sp>
    </p:spTree>
    <p:extLst>
      <p:ext uri="{BB962C8B-B14F-4D97-AF65-F5344CB8AC3E}">
        <p14:creationId xmlns:p14="http://schemas.microsoft.com/office/powerpoint/2010/main" val="55901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D8D29-E689-E25D-4D8C-F461301AA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u="none" dirty="0"/>
              <a:t>(On)zin over straling en </a:t>
            </a:r>
            <a:br>
              <a:rPr lang="nl-BE" u="none" dirty="0"/>
            </a:br>
            <a:r>
              <a:rPr lang="nl-BE" u="none" dirty="0"/>
              <a:t>de effecten op het menselijk lichaam</a:t>
            </a:r>
            <a:endParaRPr lang="en-BE" u="non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9F1BB4-A616-D18C-5A1A-E590DB74CC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Thibault D’Hulster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27309-F9A4-7110-658F-14C4D0F2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6B8B8-D2D2-19E6-836F-8D8722B2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schade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E4366B-C6D1-09EC-D4C7-172461C3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20</a:t>
            </a:fld>
            <a:endParaRPr lang="nl-BE" noProof="0" dirty="0"/>
          </a:p>
        </p:txBody>
      </p:sp>
      <p:pic>
        <p:nvPicPr>
          <p:cNvPr id="5" name="Afbeelding 4" descr="Afbeelding met grafische vormgeving, Graphics, clipart, ontwerp&#10;&#10;Door AI gegenereerde inhoud is mogelijk onjuist.">
            <a:extLst>
              <a:ext uri="{FF2B5EF4-FFF2-40B4-BE49-F238E27FC236}">
                <a16:creationId xmlns:a16="http://schemas.microsoft.com/office/drawing/2014/main" id="{DA15B35C-5BF5-E9E0-BE72-46B7827F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06" y="1685748"/>
            <a:ext cx="4445000" cy="66929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9A4721B-1590-51E1-C2ED-B560FC9D73CB}"/>
              </a:ext>
            </a:extLst>
          </p:cNvPr>
          <p:cNvSpPr txBox="1"/>
          <p:nvPr/>
        </p:nvSpPr>
        <p:spPr>
          <a:xfrm>
            <a:off x="5851014" y="3368537"/>
            <a:ext cx="3161654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200" b="1" dirty="0"/>
              <a:t>Direct</a:t>
            </a:r>
            <a:endParaRPr lang="nl-BE" sz="2500" dirty="0"/>
          </a:p>
        </p:txBody>
      </p:sp>
    </p:spTree>
    <p:extLst>
      <p:ext uri="{BB962C8B-B14F-4D97-AF65-F5344CB8AC3E}">
        <p14:creationId xmlns:p14="http://schemas.microsoft.com/office/powerpoint/2010/main" val="3991000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CFFC1-6567-5A70-BD92-41B7D49B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3139B-A8A0-A8E6-873C-557DFC6B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schade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A65062-04AE-4FC7-2B96-73436895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21</a:t>
            </a:fld>
            <a:endParaRPr lang="nl-BE" noProof="0" dirty="0"/>
          </a:p>
        </p:txBody>
      </p:sp>
      <p:pic>
        <p:nvPicPr>
          <p:cNvPr id="5" name="Afbeelding 4" descr="Afbeelding met grafische vormgeving, Graphics, clipart, ontwerp&#10;&#10;Door AI gegenereerde inhoud is mogelijk onjuist.">
            <a:extLst>
              <a:ext uri="{FF2B5EF4-FFF2-40B4-BE49-F238E27FC236}">
                <a16:creationId xmlns:a16="http://schemas.microsoft.com/office/drawing/2014/main" id="{84DA5A8D-86B9-C4AF-5D74-FA71691F7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06" y="1685748"/>
            <a:ext cx="4445000" cy="6692900"/>
          </a:xfrm>
          <a:prstGeom prst="rect">
            <a:avLst/>
          </a:prstGeom>
        </p:spPr>
      </p:pic>
      <p:pic>
        <p:nvPicPr>
          <p:cNvPr id="13" name="Afbeelding 12" descr="Afbeelding met schermopname, cirkel, licht&#10;&#10;Door AI gegenereerde inhoud is mogelijk onjuist.">
            <a:extLst>
              <a:ext uri="{FF2B5EF4-FFF2-40B4-BE49-F238E27FC236}">
                <a16:creationId xmlns:a16="http://schemas.microsoft.com/office/drawing/2014/main" id="{420AEDD4-5F67-B9C2-F146-A6D2263CE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14" y="3368537"/>
            <a:ext cx="6214900" cy="157008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101E352-1713-8DD8-F9C1-C60A679FBF31}"/>
              </a:ext>
            </a:extLst>
          </p:cNvPr>
          <p:cNvSpPr txBox="1"/>
          <p:nvPr/>
        </p:nvSpPr>
        <p:spPr>
          <a:xfrm>
            <a:off x="5851014" y="3368537"/>
            <a:ext cx="3161654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200" b="1" dirty="0"/>
              <a:t>Direct</a:t>
            </a:r>
            <a:endParaRPr lang="nl-BE" sz="25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D70F2D9-6425-E696-9E12-71897AAC7FF0}"/>
              </a:ext>
            </a:extLst>
          </p:cNvPr>
          <p:cNvSpPr txBox="1"/>
          <p:nvPr/>
        </p:nvSpPr>
        <p:spPr>
          <a:xfrm>
            <a:off x="6140210" y="5365803"/>
            <a:ext cx="3161654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200" b="1" dirty="0"/>
              <a:t>Indirect</a:t>
            </a:r>
            <a:endParaRPr lang="nl-BE" sz="2500" dirty="0"/>
          </a:p>
        </p:txBody>
      </p:sp>
      <p:sp>
        <p:nvSpPr>
          <p:cNvPr id="16" name="Bliksemflits 15">
            <a:extLst>
              <a:ext uri="{FF2B5EF4-FFF2-40B4-BE49-F238E27FC236}">
                <a16:creationId xmlns:a16="http://schemas.microsoft.com/office/drawing/2014/main" id="{6B728017-DE49-1E7C-C2CC-FB3158A2DF1E}"/>
              </a:ext>
            </a:extLst>
          </p:cNvPr>
          <p:cNvSpPr/>
          <p:nvPr/>
        </p:nvSpPr>
        <p:spPr>
          <a:xfrm flipH="1">
            <a:off x="12899728" y="1685748"/>
            <a:ext cx="1505821" cy="1807422"/>
          </a:xfrm>
          <a:prstGeom prst="lightningBol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AD3D7185-5D6C-0847-5B34-A85246D2F9AA}"/>
              </a:ext>
            </a:extLst>
          </p:cNvPr>
          <p:cNvCxnSpPr>
            <a:cxnSpLocks/>
          </p:cNvCxnSpPr>
          <p:nvPr/>
        </p:nvCxnSpPr>
        <p:spPr>
          <a:xfrm flipH="1" flipV="1">
            <a:off x="4803177" y="5675153"/>
            <a:ext cx="2517279" cy="1458349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9A8725CA-86CD-3466-BDD6-261C3928C23D}"/>
              </a:ext>
            </a:extLst>
          </p:cNvPr>
          <p:cNvCxnSpPr>
            <a:cxnSpLocks/>
          </p:cNvCxnSpPr>
          <p:nvPr/>
        </p:nvCxnSpPr>
        <p:spPr>
          <a:xfrm flipH="1">
            <a:off x="10090484" y="5320495"/>
            <a:ext cx="2901638" cy="1673863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92B8B88-339A-B014-083E-874BB2C4C719}"/>
              </a:ext>
            </a:extLst>
          </p:cNvPr>
          <p:cNvSpPr txBox="1"/>
          <p:nvPr/>
        </p:nvSpPr>
        <p:spPr>
          <a:xfrm>
            <a:off x="11822288" y="741415"/>
            <a:ext cx="4686269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200" dirty="0">
                <a:solidFill>
                  <a:srgbClr val="FF0000"/>
                </a:solidFill>
              </a:rPr>
              <a:t>Hoog energetische straling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79E30BE-7B05-7518-422C-EC560675F9E0}"/>
              </a:ext>
            </a:extLst>
          </p:cNvPr>
          <p:cNvSpPr txBox="1"/>
          <p:nvPr/>
        </p:nvSpPr>
        <p:spPr>
          <a:xfrm>
            <a:off x="7320456" y="7431328"/>
            <a:ext cx="1319380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4400" dirty="0"/>
              <a:t>OH•</a:t>
            </a:r>
            <a:endParaRPr lang="nl-BE" sz="36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158C347-A128-49B5-60A1-A9BECE3DB7FD}"/>
              </a:ext>
            </a:extLst>
          </p:cNvPr>
          <p:cNvSpPr txBox="1"/>
          <p:nvPr/>
        </p:nvSpPr>
        <p:spPr>
          <a:xfrm>
            <a:off x="8443404" y="6532970"/>
            <a:ext cx="1319380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4400" dirty="0"/>
              <a:t>O</a:t>
            </a:r>
            <a:r>
              <a:rPr lang="nl-BE" sz="4400" baseline="-25000" dirty="0"/>
              <a:t>2</a:t>
            </a:r>
            <a:r>
              <a:rPr lang="nl-BE" sz="4400" dirty="0"/>
              <a:t>•-</a:t>
            </a:r>
            <a:endParaRPr lang="nl-BE" sz="36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95CEF93-C332-3D27-9D63-1804FDF87843}"/>
              </a:ext>
            </a:extLst>
          </p:cNvPr>
          <p:cNvSpPr txBox="1"/>
          <p:nvPr/>
        </p:nvSpPr>
        <p:spPr>
          <a:xfrm>
            <a:off x="7022526" y="8401594"/>
            <a:ext cx="3161654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200" dirty="0">
                <a:solidFill>
                  <a:srgbClr val="FF0000"/>
                </a:solidFill>
              </a:rPr>
              <a:t>Vrije radicalen</a:t>
            </a:r>
            <a:endParaRPr lang="nl-BE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0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3C9B7-6C64-DA93-BBD8-EA242A744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CDC9F-7F9D-A887-FEEC-1949E1323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schade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C97E24-3710-5F5B-CC42-142CA679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22</a:t>
            </a:fld>
            <a:endParaRPr lang="nl-BE" noProof="0" dirty="0"/>
          </a:p>
        </p:txBody>
      </p:sp>
      <p:pic>
        <p:nvPicPr>
          <p:cNvPr id="7" name="Afbeelding 6" descr="Afbeelding met clipart, Graphics, grafische vormgeving, illustratie&#10;&#10;Door AI gegenereerde inhoud is mogelijk onjuist.">
            <a:extLst>
              <a:ext uri="{FF2B5EF4-FFF2-40B4-BE49-F238E27FC236}">
                <a16:creationId xmlns:a16="http://schemas.microsoft.com/office/drawing/2014/main" id="{8F48FE67-408F-E8CD-F033-34F79DFB6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60" y="3312527"/>
            <a:ext cx="8694514" cy="3433345"/>
          </a:xfrm>
          <a:prstGeom prst="rect">
            <a:avLst/>
          </a:prstGeom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8ED6292-CD90-FB5D-FCB6-3369A908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4000" b="1" dirty="0"/>
              <a:t>Antioxidanten</a:t>
            </a:r>
            <a:r>
              <a:rPr lang="nl-BE" sz="4000" dirty="0">
                <a:sym typeface="Wingdings" pitchFamily="2" charset="2"/>
              </a:rPr>
              <a:t> neutraliseren vrije radicalen</a:t>
            </a:r>
          </a:p>
          <a:p>
            <a:pPr>
              <a:buFontTx/>
              <a:buChar char="-"/>
            </a:pPr>
            <a:r>
              <a:rPr lang="nl-BE" sz="4000" dirty="0">
                <a:sym typeface="Wingdings" pitchFamily="2" charset="2"/>
              </a:rPr>
              <a:t>Vitamine C</a:t>
            </a:r>
          </a:p>
          <a:p>
            <a:pPr>
              <a:buFontTx/>
              <a:buChar char="-"/>
            </a:pPr>
            <a:r>
              <a:rPr lang="nl-BE" sz="4000" dirty="0">
                <a:sym typeface="Wingdings" pitchFamily="2" charset="2"/>
              </a:rPr>
              <a:t>Vitamine E</a:t>
            </a:r>
          </a:p>
          <a:p>
            <a:pPr marL="85725" indent="0">
              <a:buNone/>
            </a:pPr>
            <a:endParaRPr lang="nl-BE" sz="4000" dirty="0">
              <a:sym typeface="Wingdings" pitchFamily="2" charset="2"/>
            </a:endParaRPr>
          </a:p>
        </p:txBody>
      </p:sp>
      <p:pic>
        <p:nvPicPr>
          <p:cNvPr id="19" name="Afbeelding 18" descr="Afbeelding met fruit, citrus, Natuurlijke voeding, Zure sinaasappel&#10;&#10;Door AI gegenereerde inhoud is mogelijk onjuist.">
            <a:extLst>
              <a:ext uri="{FF2B5EF4-FFF2-40B4-BE49-F238E27FC236}">
                <a16:creationId xmlns:a16="http://schemas.microsoft.com/office/drawing/2014/main" id="{D3B18995-0A55-8505-347C-42E0AB862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4087621"/>
            <a:ext cx="4949333" cy="2766244"/>
          </a:xfrm>
          <a:prstGeom prst="rect">
            <a:avLst/>
          </a:prstGeom>
        </p:spPr>
      </p:pic>
      <p:pic>
        <p:nvPicPr>
          <p:cNvPr id="22" name="Afbeelding 21" descr="Afbeelding met fruit, kastanje, gladde pavia&#10;&#10;Door AI gegenereerde inhoud is mogelijk onjuist.">
            <a:extLst>
              <a:ext uri="{FF2B5EF4-FFF2-40B4-BE49-F238E27FC236}">
                <a16:creationId xmlns:a16="http://schemas.microsoft.com/office/drawing/2014/main" id="{6AE82BD5-D37A-D03D-078F-1334566AB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11" y="6853865"/>
            <a:ext cx="2727550" cy="223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43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27309-F9A4-7110-658F-14C4D0F2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6B8B8-D2D2-19E6-836F-8D8722B2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schade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E4366B-C6D1-09EC-D4C7-172461C3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23</a:t>
            </a:fld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447211-1CAE-36BD-49EB-B598D768B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nl-BE" sz="4000" dirty="0">
                <a:sym typeface="Wingdings" pitchFamily="2" charset="2"/>
              </a:rPr>
              <a:t>DNA breekt ook spontaan (of andere oorzaken)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nl-BE" sz="4000" dirty="0">
                <a:sym typeface="Wingdings" pitchFamily="2" charset="2"/>
              </a:rPr>
              <a:t>Herstelmechanismen in de cel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nl-BE" sz="4000" dirty="0">
                <a:sym typeface="Wingdings" pitchFamily="2" charset="2"/>
              </a:rPr>
              <a:t>Soms foutjes tijdens herstelling  </a:t>
            </a:r>
            <a:r>
              <a:rPr lang="nl-BE" sz="4000" b="1" dirty="0">
                <a:sym typeface="Wingdings" pitchFamily="2" charset="2"/>
              </a:rPr>
              <a:t>Mutatie</a:t>
            </a:r>
          </a:p>
          <a:p>
            <a:pPr marL="85725" indent="0">
              <a:buNone/>
            </a:pPr>
            <a:endParaRPr lang="nl-BE" sz="4000" dirty="0">
              <a:sym typeface="Wingdings" pitchFamily="2" charset="2"/>
            </a:endParaRPr>
          </a:p>
          <a:p>
            <a:pPr marL="85725" indent="0">
              <a:buNone/>
            </a:pPr>
            <a:endParaRPr lang="nl-BE" sz="4000" dirty="0">
              <a:sym typeface="Wingdings" pitchFamily="2" charset="2"/>
            </a:endParaRPr>
          </a:p>
        </p:txBody>
      </p:sp>
      <p:pic>
        <p:nvPicPr>
          <p:cNvPr id="7" name="Afbeelding 6" descr="Afbeelding met ongewerveld dier&#10;&#10;Door AI gegenereerde inhoud is mogelijk onjuist.">
            <a:extLst>
              <a:ext uri="{FF2B5EF4-FFF2-40B4-BE49-F238E27FC236}">
                <a16:creationId xmlns:a16="http://schemas.microsoft.com/office/drawing/2014/main" id="{6D5FCCF8-EE4A-5796-8541-323C273DA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06" y="4381943"/>
            <a:ext cx="9003716" cy="481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92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boek, tekenfilm, stilstaand&#10;&#10;Door AI gegenereerde inhoud is mogelijk onjuist.">
            <a:extLst>
              <a:ext uri="{FF2B5EF4-FFF2-40B4-BE49-F238E27FC236}">
                <a16:creationId xmlns:a16="http://schemas.microsoft.com/office/drawing/2014/main" id="{1B143FCE-43EC-8F18-528F-C17E31AFC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8435" r="8110"/>
          <a:stretch>
            <a:fillRect/>
          </a:stretch>
        </p:blipFill>
        <p:spPr>
          <a:xfrm>
            <a:off x="11117178" y="136025"/>
            <a:ext cx="5855369" cy="44063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3C3E97-071D-4B8E-D132-54DA483B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= receptenboek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C3DEAC-E36D-324C-8A65-29590EF04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3"/>
            <a:ext cx="15699575" cy="7500458"/>
          </a:xfrm>
        </p:spPr>
        <p:txBody>
          <a:bodyPr>
            <a:normAutofit/>
          </a:bodyPr>
          <a:lstStyle/>
          <a:p>
            <a:r>
              <a:rPr lang="nl-BE" b="1" dirty="0"/>
              <a:t>De cel leest en voert uit</a:t>
            </a:r>
          </a:p>
          <a:p>
            <a:pPr lvl="1"/>
            <a:r>
              <a:rPr lang="nl-BE" dirty="0"/>
              <a:t>Hoe maak ik deze stof?</a:t>
            </a:r>
          </a:p>
          <a:p>
            <a:pPr lvl="1"/>
            <a:r>
              <a:rPr lang="nl-BE" dirty="0"/>
              <a:t>Hoe moet ik groeien en delen?</a:t>
            </a:r>
          </a:p>
          <a:p>
            <a:pPr lvl="1"/>
            <a:r>
              <a:rPr lang="nl-BE" dirty="0"/>
              <a:t>Welke taken moet ik uitvoeren?</a:t>
            </a:r>
          </a:p>
          <a:p>
            <a:pPr marL="719138" lvl="1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A9F941-9435-2DD8-F179-9EDA534E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24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149491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8D372-2DDA-ED5B-59A4-85DF3AA82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boek, tekenfilm, stilstaand&#10;&#10;Door AI gegenereerde inhoud is mogelijk onjuist.">
            <a:extLst>
              <a:ext uri="{FF2B5EF4-FFF2-40B4-BE49-F238E27FC236}">
                <a16:creationId xmlns:a16="http://schemas.microsoft.com/office/drawing/2014/main" id="{7D9BA197-6FA5-862A-9F5D-B08048996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8435" r="8110"/>
          <a:stretch>
            <a:fillRect/>
          </a:stretch>
        </p:blipFill>
        <p:spPr>
          <a:xfrm>
            <a:off x="11117178" y="136025"/>
            <a:ext cx="5855369" cy="44063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9BE792-CF28-A19E-B1A0-4AB67642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= receptenboek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25D8BF-EE80-9986-87F1-0E7D743D0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3"/>
            <a:ext cx="15699575" cy="7500458"/>
          </a:xfrm>
        </p:spPr>
        <p:txBody>
          <a:bodyPr>
            <a:normAutofit/>
          </a:bodyPr>
          <a:lstStyle/>
          <a:p>
            <a:r>
              <a:rPr lang="nl-BE" b="1" dirty="0"/>
              <a:t>De cel leest en voert uit</a:t>
            </a:r>
          </a:p>
          <a:p>
            <a:pPr lvl="1"/>
            <a:r>
              <a:rPr lang="nl-BE" dirty="0"/>
              <a:t>Hoe maak ik deze stof?</a:t>
            </a:r>
          </a:p>
          <a:p>
            <a:pPr lvl="1"/>
            <a:r>
              <a:rPr lang="nl-BE" dirty="0"/>
              <a:t>Hoe moet ik groeien en delen?</a:t>
            </a:r>
          </a:p>
          <a:p>
            <a:pPr lvl="1"/>
            <a:r>
              <a:rPr lang="nl-BE" dirty="0"/>
              <a:t>Welke taken moet ik uitvoeren?</a:t>
            </a:r>
          </a:p>
          <a:p>
            <a:pPr marL="719138" lvl="1" indent="0">
              <a:buNone/>
            </a:pPr>
            <a:endParaRPr lang="nl-BE" dirty="0"/>
          </a:p>
          <a:p>
            <a:r>
              <a:rPr lang="nl-BE" b="1" dirty="0"/>
              <a:t>De recepten zijn onze genen</a:t>
            </a:r>
          </a:p>
          <a:p>
            <a:pPr lvl="1"/>
            <a:r>
              <a:rPr lang="nl-BE" dirty="0"/>
              <a:t>Geen woorden maar </a:t>
            </a:r>
            <a:br>
              <a:rPr lang="nl-BE" dirty="0"/>
            </a:br>
            <a:r>
              <a:rPr lang="nl-BE" dirty="0"/>
              <a:t>genetische code (ATGC)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714DF0-8A47-3891-56DB-63718ADA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25</a:t>
            </a:fld>
            <a:endParaRPr lang="nl-BE" noProof="0" dirty="0"/>
          </a:p>
        </p:txBody>
      </p:sp>
      <p:pic>
        <p:nvPicPr>
          <p:cNvPr id="9" name="Afbeelding 8" descr="Afbeelding met tekst, boek, tekenfilm, stilstaand&#10;&#10;Door AI gegenereerde inhoud is mogelijk onjuist.">
            <a:extLst>
              <a:ext uri="{FF2B5EF4-FFF2-40B4-BE49-F238E27FC236}">
                <a16:creationId xmlns:a16="http://schemas.microsoft.com/office/drawing/2014/main" id="{496B7EB9-AB78-E6AB-4EC2-A76536312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8435" r="8110" b="10776"/>
          <a:stretch>
            <a:fillRect/>
          </a:stretch>
        </p:blipFill>
        <p:spPr>
          <a:xfrm>
            <a:off x="11117178" y="5453538"/>
            <a:ext cx="5855369" cy="3887751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83AC83D-30FB-93A2-F211-61A7B3C37CCD}"/>
              </a:ext>
            </a:extLst>
          </p:cNvPr>
          <p:cNvSpPr/>
          <p:nvPr/>
        </p:nvSpPr>
        <p:spPr>
          <a:xfrm rot="374113">
            <a:off x="12475647" y="6536498"/>
            <a:ext cx="1524000" cy="1945337"/>
          </a:xfrm>
          <a:prstGeom prst="rect">
            <a:avLst/>
          </a:prstGeom>
          <a:solidFill>
            <a:srgbClr val="FDEFDC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27CD467-203A-C4F3-0C27-73A815F74862}"/>
              </a:ext>
            </a:extLst>
          </p:cNvPr>
          <p:cNvSpPr txBox="1"/>
          <p:nvPr/>
        </p:nvSpPr>
        <p:spPr>
          <a:xfrm>
            <a:off x="12374513" y="6671733"/>
            <a:ext cx="1620888" cy="1837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600" dirty="0"/>
              <a:t>AATGGCTAGACTTAGCCCGAAGTCCGGTATTAAGCCCGGGTATTAGATCTGAATC …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48AFFCC1-8779-9F41-6846-ACD07703AF17}"/>
              </a:ext>
            </a:extLst>
          </p:cNvPr>
          <p:cNvCxnSpPr>
            <a:cxnSpLocks/>
          </p:cNvCxnSpPr>
          <p:nvPr/>
        </p:nvCxnSpPr>
        <p:spPr>
          <a:xfrm>
            <a:off x="14060494" y="4303377"/>
            <a:ext cx="0" cy="1425309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928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774AD-1040-4645-A94A-DCD80C85C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DD671-85C7-BC1C-38B1-DE4D7E74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= receptenboek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63FAA8-5F5E-4FC3-AA34-062FF4DA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3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dirty="0"/>
              <a:t>1 Mutatie </a:t>
            </a:r>
            <a:r>
              <a:rPr lang="nl-BE" dirty="0">
                <a:sym typeface="Wingdings" pitchFamily="2" charset="2"/>
              </a:rPr>
              <a:t>= 1 letter weg uit recept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	 Recept blijft leesbaar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63C76FE-636C-3B2E-8C67-3E271624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26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457339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8F76B-AC9A-456F-EB3D-BDF76EB0E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ekening, illustratie, tekenfilm, clipart&#10;&#10;Door AI gegenereerde inhoud is mogelijk onjuist.">
            <a:extLst>
              <a:ext uri="{FF2B5EF4-FFF2-40B4-BE49-F238E27FC236}">
                <a16:creationId xmlns:a16="http://schemas.microsoft.com/office/drawing/2014/main" id="{1E16F462-FE5A-3B6D-3F35-263ED9855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309" y="4546951"/>
            <a:ext cx="4714151" cy="47141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2F819F-3EE6-FC9B-94E4-D82E1619B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= receptenboek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90FCF5-EF19-2157-784A-E1E70938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3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dirty="0"/>
              <a:t>1 Mutatie </a:t>
            </a:r>
            <a:r>
              <a:rPr lang="nl-BE" dirty="0">
                <a:sym typeface="Wingdings" pitchFamily="2" charset="2"/>
              </a:rPr>
              <a:t>= 1 letter weg uit recept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	 Recept blijft leesbaar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Veel mutaties = woorden/zinnen veranderen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	 Recept wordt onleesbaar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   Cel faalt in normale functies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Sommige woorden zijn belangrijker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4DCECC-2754-423D-D453-CF112EC1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27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963157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EFFF-68DE-4CCB-9159-BF4F5A19F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4D403-2085-0859-FC84-EAAE0337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DNA = receptenboek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1F49C-E443-DBF3-5165-E15051912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3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Mutaties in genen rond celdeling, celgroei, controle …</a:t>
            </a:r>
            <a:br>
              <a:rPr lang="nl-BE" dirty="0">
                <a:sym typeface="Wingdings" pitchFamily="2" charset="2"/>
              </a:rPr>
            </a:br>
            <a:r>
              <a:rPr lang="nl-BE" dirty="0">
                <a:sym typeface="Wingdings" pitchFamily="2" charset="2"/>
              </a:rPr>
              <a:t>	 cel begint te woekeren = </a:t>
            </a:r>
            <a:r>
              <a:rPr lang="nl-BE" b="1" dirty="0">
                <a:solidFill>
                  <a:srgbClr val="C00000"/>
                </a:solidFill>
                <a:sym typeface="Wingdings" pitchFamily="2" charset="2"/>
              </a:rPr>
              <a:t>Kanker</a:t>
            </a:r>
            <a:endParaRPr lang="nl-BE" b="1" dirty="0">
              <a:solidFill>
                <a:srgbClr val="C00000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23265C-E58D-2692-A23D-575E8124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28</a:t>
            </a:fld>
            <a:endParaRPr lang="nl-BE" noProof="0" dirty="0"/>
          </a:p>
        </p:txBody>
      </p:sp>
      <p:pic>
        <p:nvPicPr>
          <p:cNvPr id="6" name="Afbeelding 5" descr="Afbeelding met polkadot, patroon&#10;&#10;Door AI gegenereerde inhoud is mogelijk onjuist.">
            <a:extLst>
              <a:ext uri="{FF2B5EF4-FFF2-40B4-BE49-F238E27FC236}">
                <a16:creationId xmlns:a16="http://schemas.microsoft.com/office/drawing/2014/main" id="{3D3ECB40-E85F-A906-79B4-44F1837D6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5" y="3291029"/>
            <a:ext cx="6176963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62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E8F5-2355-38C8-7EA5-15B2FD51D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dobbelstenen, Dobbelspel, Bordspel, Games&#10;&#10;Door AI gegenereerde inhoud is mogelijk onjuist.">
            <a:extLst>
              <a:ext uri="{FF2B5EF4-FFF2-40B4-BE49-F238E27FC236}">
                <a16:creationId xmlns:a16="http://schemas.microsoft.com/office/drawing/2014/main" id="{97B87BA2-03BC-2A6E-228A-021BF4844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043" y="4571999"/>
            <a:ext cx="4665094" cy="28838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253651-8126-CB63-F696-2A4C400D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Kanker is een kansspel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B76C19-AFDE-7D6B-9472-F3A81B6B4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BE" dirty="0"/>
              <a:t>Kans dat DNA breekt</a:t>
            </a:r>
          </a:p>
          <a:p>
            <a:pPr>
              <a:buFontTx/>
              <a:buChar char="-"/>
            </a:pPr>
            <a:r>
              <a:rPr lang="nl-BE" dirty="0"/>
              <a:t>Kans dat mutatie ontstaat bij herstel</a:t>
            </a:r>
          </a:p>
          <a:p>
            <a:pPr>
              <a:buFontTx/>
              <a:buChar char="-"/>
            </a:pPr>
            <a:r>
              <a:rPr lang="nl-BE" dirty="0"/>
              <a:t>Kans dat deze mutatie op belangrijke plaats zit</a:t>
            </a:r>
          </a:p>
          <a:p>
            <a:pPr>
              <a:buFontTx/>
              <a:buChar char="-"/>
            </a:pPr>
            <a:r>
              <a:rPr lang="nl-BE" dirty="0"/>
              <a:t>Kans dat dit meerdere keren gebeurt</a:t>
            </a:r>
          </a:p>
          <a:p>
            <a:pPr>
              <a:buFontTx/>
              <a:buChar char="-"/>
            </a:pPr>
            <a:endParaRPr lang="nl-BE" dirty="0"/>
          </a:p>
          <a:p>
            <a:pPr>
              <a:buFont typeface="Wingdings" pitchFamily="2" charset="2"/>
              <a:buChar char="à"/>
            </a:pPr>
            <a:r>
              <a:rPr lang="nl-BE" dirty="0">
                <a:solidFill>
                  <a:srgbClr val="C00000"/>
                </a:solidFill>
                <a:sym typeface="Wingdings" pitchFamily="2" charset="2"/>
              </a:rPr>
              <a:t> (On)geluk hebben is belangrijk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olidFill>
                  <a:srgbClr val="C00000"/>
                </a:solidFill>
                <a:sym typeface="Wingdings" pitchFamily="2" charset="2"/>
              </a:rPr>
              <a:t> Kanker is nooit 100% voorspelbaar</a:t>
            </a:r>
            <a:endParaRPr lang="nl-BE" dirty="0"/>
          </a:p>
          <a:p>
            <a:pPr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06931D-06E9-3C29-55A3-0399ECF6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29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2710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B6549-6D3B-4857-9080-28427129A5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Introductie</a:t>
            </a:r>
            <a:endParaRPr lang="en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0186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5D689-E5C7-D454-937E-9E478FD08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7EB65-E9AE-EA33-A3D7-C322FCD3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Eenheden voor stralingsabsorptie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7CA24-8CEE-8EFF-E803-D5800BC96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b="1" dirty="0"/>
              <a:t>Gray (Gy): </a:t>
            </a:r>
            <a:r>
              <a:rPr lang="nl-BE" dirty="0"/>
              <a:t>geabsorbeerde energie / massa (Joule/kg)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 Enkel natuurkundige effecten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78E1FA-187A-2ADC-EAFF-211DAC412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30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506770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09509-66C9-6CBA-40E6-C9259D58A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58C89-1CE2-2C71-6EB1-ED23BFE8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Eenheden voor stralingsabsorptie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8919F-3F21-6B90-F635-FBC94B487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b="1" dirty="0"/>
              <a:t>Gray (Gy): </a:t>
            </a:r>
            <a:r>
              <a:rPr lang="nl-BE" dirty="0"/>
              <a:t>geabsorbeerde energie / massa (Joule/kg)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 Enkel natuurkundige effecten</a:t>
            </a:r>
          </a:p>
          <a:p>
            <a:pPr>
              <a:buFont typeface="Wingdings" pitchFamily="2" charset="2"/>
              <a:buChar char="à"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r>
              <a:rPr lang="nl-BE" b="1" dirty="0"/>
              <a:t>Sievert (Sv): </a:t>
            </a:r>
            <a:r>
              <a:rPr lang="nl-BE" dirty="0"/>
              <a:t>equivalente dosis (Gray herschaald)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 Houdt rekening met biologische effecten</a:t>
            </a:r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 Sommige organen meer of minder gevoelig</a:t>
            </a: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B392FA-53F3-98FA-BEFA-C799CE49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31</a:t>
            </a:fld>
            <a:endParaRPr lang="nl-BE" noProof="0" dirty="0"/>
          </a:p>
        </p:txBody>
      </p:sp>
      <p:pic>
        <p:nvPicPr>
          <p:cNvPr id="6" name="Afbeelding 5" descr="Afbeelding met Menselijk gezicht, persoon, portret, wenkbrauw&#10;&#10;Door AI gegenereerde inhoud is mogelijk onjuist.">
            <a:extLst>
              <a:ext uri="{FF2B5EF4-FFF2-40B4-BE49-F238E27FC236}">
                <a16:creationId xmlns:a16="http://schemas.microsoft.com/office/drawing/2014/main" id="{FB392447-AB54-EACA-8EA3-A8B956E74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420" y="5392125"/>
            <a:ext cx="31242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31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D2259-1CA0-6DEC-77F8-B42E7B0EE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6D56C-B703-5DA6-5A79-F5AEC719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Stochastische vs deterministische effecten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3FA9EA-984B-B92F-54DD-F772A6335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4400" b="1" dirty="0"/>
              <a:t>Stochastisch</a:t>
            </a:r>
            <a:r>
              <a:rPr lang="nl-BE" sz="4400" dirty="0"/>
              <a:t>: zowel lage als hoge dosissen</a:t>
            </a:r>
          </a:p>
          <a:p>
            <a:pPr>
              <a:buFontTx/>
              <a:buChar char="-"/>
            </a:pPr>
            <a:r>
              <a:rPr lang="nl-BE" sz="4400" dirty="0"/>
              <a:t>Kanker</a:t>
            </a:r>
          </a:p>
          <a:p>
            <a:pPr>
              <a:buFontTx/>
              <a:buChar char="-"/>
            </a:pPr>
            <a:r>
              <a:rPr lang="nl-BE" sz="4400" dirty="0"/>
              <a:t>Genetische effecten</a:t>
            </a:r>
          </a:p>
          <a:p>
            <a:pPr marL="85725" indent="0">
              <a:buNone/>
            </a:pPr>
            <a:endParaRPr lang="nl-BE" sz="4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5DF7B5-6526-BA91-6814-371B5EFB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32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336502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A1E14-130D-F38E-F80B-7DE0B17B5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BE5C9-2BF5-98B0-B815-6C7540E3C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Stochastische vs deterministische effecten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13F13C-40BB-EFA5-A276-C1A8BD850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4400" b="1" dirty="0"/>
              <a:t>Stochastisch</a:t>
            </a:r>
            <a:r>
              <a:rPr lang="nl-BE" sz="4400" dirty="0"/>
              <a:t>: zowel lage als hoge dosissen</a:t>
            </a:r>
          </a:p>
          <a:p>
            <a:pPr>
              <a:buFontTx/>
              <a:buChar char="-"/>
            </a:pPr>
            <a:r>
              <a:rPr lang="nl-BE" sz="4400" dirty="0"/>
              <a:t>Kanker</a:t>
            </a:r>
          </a:p>
          <a:p>
            <a:pPr>
              <a:buFontTx/>
              <a:buChar char="-"/>
            </a:pPr>
            <a:r>
              <a:rPr lang="nl-BE" sz="4400" dirty="0"/>
              <a:t>Genetische effecten</a:t>
            </a:r>
          </a:p>
          <a:p>
            <a:pPr>
              <a:buFontTx/>
              <a:buChar char="-"/>
            </a:pPr>
            <a:endParaRPr lang="nl-BE" sz="4400" dirty="0"/>
          </a:p>
          <a:p>
            <a:pPr marL="85725" indent="0">
              <a:buNone/>
            </a:pPr>
            <a:r>
              <a:rPr lang="nl-BE" sz="4400" b="1" dirty="0"/>
              <a:t>Deterministisch</a:t>
            </a:r>
            <a:r>
              <a:rPr lang="nl-BE" sz="4400" dirty="0"/>
              <a:t>: acute hoge dosissen (accidenten)</a:t>
            </a:r>
          </a:p>
          <a:p>
            <a:pPr>
              <a:buFontTx/>
              <a:buChar char="-"/>
            </a:pPr>
            <a:r>
              <a:rPr lang="nl-BE" sz="4400" dirty="0"/>
              <a:t>Brandwonden, haaruitval, cataract, steriliteit, …</a:t>
            </a:r>
          </a:p>
          <a:p>
            <a:pPr>
              <a:buFontTx/>
              <a:buChar char="-"/>
            </a:pPr>
            <a:r>
              <a:rPr lang="nl-BE" sz="4400" dirty="0"/>
              <a:t>Acute radiation syndrome (ARS)</a:t>
            </a:r>
          </a:p>
          <a:p>
            <a:pPr>
              <a:buFontTx/>
              <a:buChar char="-"/>
            </a:pPr>
            <a:r>
              <a:rPr lang="nl-BE" sz="4400" dirty="0"/>
              <a:t>Celdood (drempelwaarde)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1A5E01-C60C-D568-4EE5-6D3A2958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33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270781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4BB05-E27B-5D67-8291-AF1E29AAC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74FF1-6AA1-B795-CED5-EA672F39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Stochastische effecten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C2C57D-28C9-704A-A037-6F184BE2D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4690041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4000" dirty="0"/>
              <a:t>Vanaf 100 mSv </a:t>
            </a:r>
            <a:r>
              <a:rPr lang="nl-BE" sz="4000" dirty="0">
                <a:sym typeface="Wingdings" pitchFamily="2" charset="2"/>
              </a:rPr>
              <a:t> statistisch significant verhoogd risico op kanker</a:t>
            </a:r>
            <a:endParaRPr lang="nl-BE" sz="4000" b="1" u="sng" dirty="0"/>
          </a:p>
          <a:p>
            <a:pPr marL="85725" indent="0">
              <a:buNone/>
            </a:pPr>
            <a:endParaRPr lang="nl-BE" sz="4000" b="1" u="sng" dirty="0"/>
          </a:p>
          <a:p>
            <a:pPr marL="85725" indent="0">
              <a:buNone/>
            </a:pPr>
            <a:r>
              <a:rPr lang="nl-BE" sz="4000" b="1" u="sng" dirty="0"/>
              <a:t>Acute</a:t>
            </a:r>
            <a:r>
              <a:rPr lang="nl-BE" sz="4000" dirty="0"/>
              <a:t> blootstelling aan 1 Sv </a:t>
            </a:r>
            <a:r>
              <a:rPr lang="nl-BE" sz="4000" dirty="0">
                <a:sym typeface="Wingdings" pitchFamily="2" charset="2"/>
              </a:rPr>
              <a:t> 10% verhoogd risico op kanker</a:t>
            </a:r>
          </a:p>
          <a:p>
            <a:pPr marL="85725" indent="0">
              <a:buNone/>
            </a:pPr>
            <a:r>
              <a:rPr lang="nl-BE" sz="4000" dirty="0">
                <a:sym typeface="Wingdings" pitchFamily="2" charset="2"/>
              </a:rPr>
              <a:t>(Minder schade wanneer verspreid over de tijd)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30CA8B-0DA6-E54D-8988-871CA23D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34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653091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F7362-A4B3-3174-5D19-DDAE503C6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32F32-066A-C8B5-936B-A7DCB91A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werd dit onderzocht?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3FE108-CE2B-AEEE-9DE8-967C06416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0888089" cy="42818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BE" sz="4400" dirty="0"/>
              <a:t>Klinische onderzoeken zeer moeilijk</a:t>
            </a:r>
            <a:br>
              <a:rPr lang="nl-BE" sz="4400" dirty="0"/>
            </a:br>
            <a:r>
              <a:rPr lang="nl-BE" sz="4400" dirty="0">
                <a:sym typeface="Wingdings" pitchFamily="2" charset="2"/>
              </a:rPr>
              <a:t> O</a:t>
            </a:r>
            <a:r>
              <a:rPr lang="nl-BE" sz="4400" dirty="0"/>
              <a:t>nethisch, lange tijdsspanne, </a:t>
            </a:r>
            <a:br>
              <a:rPr lang="nl-BE" sz="4400" dirty="0"/>
            </a:br>
            <a:r>
              <a:rPr lang="nl-BE" sz="4400" dirty="0"/>
              <a:t>     veel andere factoren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2B6982-6DE8-4106-1206-8FE334E4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35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981759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E82E4-DD32-16FA-DC7F-0659F84DE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5B3D3B-91EA-7FDB-B518-257F7F5F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werd dit onderzocht?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ECF001-3C1E-0CB8-7EF2-231C4DE9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0888089" cy="42818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BE" sz="4400" dirty="0"/>
              <a:t>Klinische onderzoeken zeer moeilijk</a:t>
            </a:r>
            <a:br>
              <a:rPr lang="nl-BE" sz="4400" dirty="0"/>
            </a:br>
            <a:r>
              <a:rPr lang="nl-BE" sz="4400" dirty="0">
                <a:sym typeface="Wingdings" pitchFamily="2" charset="2"/>
              </a:rPr>
              <a:t> O</a:t>
            </a:r>
            <a:r>
              <a:rPr lang="nl-BE" sz="4400" dirty="0"/>
              <a:t>nethisch, lange tijdsspanne, </a:t>
            </a:r>
            <a:br>
              <a:rPr lang="nl-BE" sz="4400" dirty="0"/>
            </a:br>
            <a:r>
              <a:rPr lang="nl-BE" sz="4400" dirty="0"/>
              <a:t>     veel andere factoren</a:t>
            </a:r>
          </a:p>
          <a:p>
            <a:pPr>
              <a:buFontTx/>
              <a:buChar char="-"/>
            </a:pPr>
            <a:r>
              <a:rPr lang="nl-BE" sz="4400" dirty="0"/>
              <a:t>Grootste steekproef: </a:t>
            </a:r>
            <a:br>
              <a:rPr lang="nl-BE" sz="4400" dirty="0"/>
            </a:br>
            <a:r>
              <a:rPr lang="nl-BE" sz="4400" dirty="0"/>
              <a:t>Nagasaki &amp; Hiroshima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ECE7E3-1227-9049-B7B5-11B983FC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36</a:t>
            </a:fld>
            <a:endParaRPr lang="nl-BE" noProof="0" dirty="0"/>
          </a:p>
        </p:txBody>
      </p:sp>
      <p:pic>
        <p:nvPicPr>
          <p:cNvPr id="6" name="Afbeelding 5" descr="Afbeelding met wapen, waterstofbom, vlak, overdekt&#10;&#10;Door AI gegenereerde inhoud is mogelijk onjuist.">
            <a:extLst>
              <a:ext uri="{FF2B5EF4-FFF2-40B4-BE49-F238E27FC236}">
                <a16:creationId xmlns:a16="http://schemas.microsoft.com/office/drawing/2014/main" id="{8BAC4666-4FCB-E51D-B498-F559DAEBA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49" y="344823"/>
            <a:ext cx="4024471" cy="2660243"/>
          </a:xfrm>
          <a:prstGeom prst="rect">
            <a:avLst/>
          </a:prstGeom>
        </p:spPr>
      </p:pic>
      <p:pic>
        <p:nvPicPr>
          <p:cNvPr id="8" name="Afbeelding 7" descr="Afbeelding met tekst, diagram, schermopname&#10;&#10;Door AI gegenereerde inhoud is mogelijk onjuist.">
            <a:extLst>
              <a:ext uri="{FF2B5EF4-FFF2-40B4-BE49-F238E27FC236}">
                <a16:creationId xmlns:a16="http://schemas.microsoft.com/office/drawing/2014/main" id="{67B52A23-C875-EA83-E570-CE6370F69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42243"/>
          <a:stretch>
            <a:fillRect/>
          </a:stretch>
        </p:blipFill>
        <p:spPr>
          <a:xfrm>
            <a:off x="10253310" y="3423630"/>
            <a:ext cx="6850233" cy="6077970"/>
          </a:xfrm>
          <a:prstGeom prst="rect">
            <a:avLst/>
          </a:prstGeom>
        </p:spPr>
      </p:pic>
      <p:pic>
        <p:nvPicPr>
          <p:cNvPr id="9" name="Afbeelding 8" descr="Afbeelding met tekst, diagram, schermopname&#10;&#10;Door AI gegenereerde inhoud is mogelijk onjuist.">
            <a:extLst>
              <a:ext uri="{FF2B5EF4-FFF2-40B4-BE49-F238E27FC236}">
                <a16:creationId xmlns:a16="http://schemas.microsoft.com/office/drawing/2014/main" id="{F30F0D78-5188-8D0D-A837-11B15323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3" b="92973"/>
          <a:stretch>
            <a:fillRect/>
          </a:stretch>
        </p:blipFill>
        <p:spPr>
          <a:xfrm>
            <a:off x="688975" y="6534522"/>
            <a:ext cx="10741025" cy="13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41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6F67C-A264-4542-B420-768C7198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7C63-EE65-D4F9-559A-994B1471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Bronnen van ioniserende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0A7F3C-81AA-C2A1-68F6-3F5AAD15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37</a:t>
            </a:fld>
            <a:endParaRPr lang="nl-BE" noProof="0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D06A845-606F-8F98-7271-076894F7C09B}"/>
              </a:ext>
            </a:extLst>
          </p:cNvPr>
          <p:cNvSpPr txBox="1">
            <a:spLocks/>
          </p:cNvSpPr>
          <p:nvPr/>
        </p:nvSpPr>
        <p:spPr>
          <a:xfrm>
            <a:off x="988225" y="1618230"/>
            <a:ext cx="15699575" cy="750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Font typeface="Arial" panose="020B0604020202020204" pitchFamily="34" charset="0"/>
              <a:buNone/>
            </a:pPr>
            <a:r>
              <a:rPr lang="nl-BE" b="1" dirty="0">
                <a:sym typeface="Wingdings" pitchFamily="2" charset="2"/>
              </a:rPr>
              <a:t>3 categorieën: </a:t>
            </a:r>
          </a:p>
          <a:p>
            <a:pPr lvl="1">
              <a:buFontTx/>
              <a:buChar char="-"/>
            </a:pPr>
            <a:r>
              <a:rPr lang="nl-BE" dirty="0">
                <a:sym typeface="Wingdings" pitchFamily="2" charset="2"/>
              </a:rPr>
              <a:t>Primordiaal (vorming van de aarde)</a:t>
            </a:r>
          </a:p>
          <a:p>
            <a:pPr lvl="1">
              <a:buFontTx/>
              <a:buChar char="-"/>
            </a:pPr>
            <a:r>
              <a:rPr lang="nl-BE" dirty="0">
                <a:sym typeface="Wingdings" pitchFamily="2" charset="2"/>
              </a:rPr>
              <a:t>Kosmisch</a:t>
            </a:r>
          </a:p>
          <a:p>
            <a:pPr lvl="1">
              <a:buFontTx/>
              <a:buChar char="-"/>
            </a:pPr>
            <a:r>
              <a:rPr lang="nl-BE" dirty="0">
                <a:sym typeface="Wingdings" pitchFamily="2" charset="2"/>
              </a:rPr>
              <a:t>Menselijke productie (minderheid)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 Dagelijkse achtergrondstraling</a:t>
            </a:r>
          </a:p>
          <a:p>
            <a:pPr marL="719138" lvl="1" indent="0">
              <a:buNone/>
            </a:pPr>
            <a:endParaRPr lang="nl-BE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46184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1843-FD91-852A-9F17-582A3B28C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23D3B-FCC2-EB49-DE7A-20365C40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Bronnen van ioniserende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02D4A0-0ED4-6789-64F1-3D16D67F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38</a:t>
            </a:fld>
            <a:endParaRPr lang="nl-BE" noProof="0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DF9CE402-D7CF-4603-6E90-EBE0E4E4077E}"/>
              </a:ext>
            </a:extLst>
          </p:cNvPr>
          <p:cNvSpPr txBox="1">
            <a:spLocks/>
          </p:cNvSpPr>
          <p:nvPr/>
        </p:nvSpPr>
        <p:spPr>
          <a:xfrm>
            <a:off x="988225" y="1618230"/>
            <a:ext cx="15699575" cy="750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Font typeface="Arial" panose="020B0604020202020204" pitchFamily="34" charset="0"/>
              <a:buNone/>
            </a:pPr>
            <a:r>
              <a:rPr lang="nl-BE" b="1" dirty="0">
                <a:sym typeface="Wingdings" pitchFamily="2" charset="2"/>
              </a:rPr>
              <a:t>3 categorieën: </a:t>
            </a:r>
          </a:p>
          <a:p>
            <a:pPr lvl="1">
              <a:buFontTx/>
              <a:buChar char="-"/>
            </a:pPr>
            <a:r>
              <a:rPr lang="nl-BE" dirty="0">
                <a:sym typeface="Wingdings" pitchFamily="2" charset="2"/>
              </a:rPr>
              <a:t>Primordiaal (vorming van de aarde)</a:t>
            </a:r>
          </a:p>
          <a:p>
            <a:pPr lvl="1">
              <a:buFontTx/>
              <a:buChar char="-"/>
            </a:pPr>
            <a:r>
              <a:rPr lang="nl-BE" dirty="0">
                <a:sym typeface="Wingdings" pitchFamily="2" charset="2"/>
              </a:rPr>
              <a:t>Kosmisch</a:t>
            </a:r>
          </a:p>
          <a:p>
            <a:pPr lvl="1">
              <a:buFontTx/>
              <a:buChar char="-"/>
            </a:pPr>
            <a:r>
              <a:rPr lang="nl-BE" dirty="0">
                <a:sym typeface="Wingdings" pitchFamily="2" charset="2"/>
              </a:rPr>
              <a:t>Menselijke productie (minderheid)</a:t>
            </a:r>
          </a:p>
          <a:p>
            <a:pPr marL="85725" indent="0">
              <a:buNone/>
            </a:pPr>
            <a:r>
              <a:rPr lang="nl-BE" dirty="0">
                <a:sym typeface="Wingdings" pitchFamily="2" charset="2"/>
              </a:rPr>
              <a:t> Dagelijkse achtergrondstraling</a:t>
            </a:r>
          </a:p>
          <a:p>
            <a:pPr lvl="1">
              <a:buFontTx/>
              <a:buChar char="-"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r>
              <a:rPr lang="nl-BE" dirty="0">
                <a:solidFill>
                  <a:srgbClr val="FF0000"/>
                </a:solidFill>
                <a:sym typeface="Wingdings" pitchFamily="2" charset="2"/>
              </a:rPr>
              <a:t>Geen plek op aarde zonder straling!</a:t>
            </a:r>
          </a:p>
        </p:txBody>
      </p:sp>
    </p:spTree>
    <p:extLst>
      <p:ext uri="{BB962C8B-B14F-4D97-AF65-F5344CB8AC3E}">
        <p14:creationId xmlns:p14="http://schemas.microsoft.com/office/powerpoint/2010/main" val="4198004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07CC6-A5A2-C84D-BB46-84E6A368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B6B5B-DD48-499F-882B-749191E9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Primordiale bronnen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3C6469-712D-126B-54BF-E81D6BA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39</a:t>
            </a:fld>
            <a:endParaRPr lang="nl-BE" noProof="0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720BBE9-73DB-F189-F00F-B1C679572577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750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Radioactieve isotopen ontstaan bij de vorming van de aarde</a:t>
            </a:r>
          </a:p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Ontstaan bij supernovas</a:t>
            </a:r>
          </a:p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Extreem lange halfwaardetijd (miljarden jaren)</a:t>
            </a:r>
          </a:p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In de bodem en gesteenten</a:t>
            </a:r>
            <a:br>
              <a:rPr lang="nl-BE" sz="4400" dirty="0">
                <a:sym typeface="Wingdings" pitchFamily="2" charset="2"/>
              </a:rPr>
            </a:br>
            <a:endParaRPr lang="nl-BE" sz="4400" dirty="0">
              <a:sym typeface="Wingdings" pitchFamily="2" charset="2"/>
            </a:endParaRPr>
          </a:p>
          <a:p>
            <a:pPr marL="85725" indent="0">
              <a:buNone/>
            </a:pPr>
            <a:r>
              <a:rPr lang="nl-BE" sz="4400" dirty="0">
                <a:sym typeface="Wingdings" pitchFamily="2" charset="2"/>
              </a:rPr>
              <a:t>Vb: Uranium-238, Thorium-232, Kalium-40,</a:t>
            </a:r>
          </a:p>
          <a:p>
            <a:pPr marL="85725" indent="0">
              <a:buNone/>
            </a:pPr>
            <a:r>
              <a:rPr lang="nl-BE" sz="4400" dirty="0">
                <a:sym typeface="Wingdings" pitchFamily="2" charset="2"/>
              </a:rPr>
              <a:t>Radon gas: ook in gebouwen (longkanker)</a:t>
            </a:r>
          </a:p>
          <a:p>
            <a:pPr>
              <a:buFontTx/>
              <a:buChar char="-"/>
            </a:pPr>
            <a:endParaRPr lang="nl-BE" dirty="0">
              <a:sym typeface="Wingdings" pitchFamily="2" charset="2"/>
            </a:endParaRPr>
          </a:p>
        </p:txBody>
      </p:sp>
      <p:pic>
        <p:nvPicPr>
          <p:cNvPr id="9" name="Afbeelding 8" descr="Afbeelding met Universum, (kosmische) ruimte, gaswolk, ruimte&#10;&#10;Door AI gegenereerde inhoud is mogelijk onjuist.">
            <a:extLst>
              <a:ext uri="{FF2B5EF4-FFF2-40B4-BE49-F238E27FC236}">
                <a16:creationId xmlns:a16="http://schemas.microsoft.com/office/drawing/2014/main" id="{F6026FF7-939C-10BD-F8A0-420DC4324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157" y="4414673"/>
            <a:ext cx="5010604" cy="50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8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9C37972-3F44-7AD2-20EE-5DF11299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5G oorzaak van Covid?</a:t>
            </a:r>
            <a:endParaRPr lang="en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</a:t>
            </a:fld>
            <a:endParaRPr lang="nl-BE" noProof="0" dirty="0"/>
          </a:p>
        </p:txBody>
      </p:sp>
      <p:pic>
        <p:nvPicPr>
          <p:cNvPr id="8" name="Afbeelding 7" descr="Afbeelding met Karmijn, symbool, rood, Graphics&#10;&#10;Door AI gegenereerde inhoud is mogelijk onjuist.">
            <a:extLst>
              <a:ext uri="{FF2B5EF4-FFF2-40B4-BE49-F238E27FC236}">
                <a16:creationId xmlns:a16="http://schemas.microsoft.com/office/drawing/2014/main" id="{9D1997F0-34A9-178A-DFB5-7E0D3C4EF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97" y="1820814"/>
            <a:ext cx="6972605" cy="3399144"/>
          </a:xfrm>
          <a:prstGeom prst="rect">
            <a:avLst/>
          </a:prstGeom>
        </p:spPr>
      </p:pic>
      <p:pic>
        <p:nvPicPr>
          <p:cNvPr id="10" name="Afbeelding 9" descr="Afbeelding met tekst, Lettertype, kaart&#10;&#10;Door AI gegenereerde inhoud is mogelijk onjuist.">
            <a:extLst>
              <a:ext uri="{FF2B5EF4-FFF2-40B4-BE49-F238E27FC236}">
                <a16:creationId xmlns:a16="http://schemas.microsoft.com/office/drawing/2014/main" id="{4F1E4ECF-2519-7EAD-5A36-720C25B42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3" y="1532273"/>
            <a:ext cx="6078558" cy="6841454"/>
          </a:xfrm>
          <a:prstGeom prst="rect">
            <a:avLst/>
          </a:prstGeom>
        </p:spPr>
      </p:pic>
      <p:pic>
        <p:nvPicPr>
          <p:cNvPr id="11" name="Afbeelding 10" descr="Afbeelding met Lettertype, tekst, wit, typografie&#10;&#10;Door AI gegenereerde inhoud is mogelijk onjuist.">
            <a:extLst>
              <a:ext uri="{FF2B5EF4-FFF2-40B4-BE49-F238E27FC236}">
                <a16:creationId xmlns:a16="http://schemas.microsoft.com/office/drawing/2014/main" id="{608E6A4E-2843-5B19-5215-DC96E3D68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07" y="6435591"/>
            <a:ext cx="7772400" cy="1297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100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C321F-6A43-44D7-F164-A3A3BF6C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0492D-F353-BA18-9C6E-E602CF8C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Primordiale bronnen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88296D-5ECF-ADDA-307F-4A11F81A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40</a:t>
            </a:fld>
            <a:endParaRPr lang="nl-BE" noProof="0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773EC68-F2A4-55C0-5517-D3E678CF55F0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750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</p:txBody>
      </p:sp>
      <p:pic>
        <p:nvPicPr>
          <p:cNvPr id="8" name="Afbeelding 7" descr="Afbeelding met Noten en zaden, noot, voedsel&#10;&#10;Door AI gegenereerde inhoud is mogelijk onjuist.">
            <a:extLst>
              <a:ext uri="{FF2B5EF4-FFF2-40B4-BE49-F238E27FC236}">
                <a16:creationId xmlns:a16="http://schemas.microsoft.com/office/drawing/2014/main" id="{776D2871-36DE-941A-DDE4-5C21D1827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997" y="891758"/>
            <a:ext cx="4781939" cy="3187959"/>
          </a:xfrm>
          <a:prstGeom prst="rect">
            <a:avLst/>
          </a:prstGeom>
        </p:spPr>
      </p:pic>
      <p:pic>
        <p:nvPicPr>
          <p:cNvPr id="11" name="Afbeelding 10" descr="Afbeelding met Aanrechtblad, gootsteen, overdekt, Kabinet&#10;&#10;Door AI gegenereerde inhoud is mogelijk onjuist.">
            <a:extLst>
              <a:ext uri="{FF2B5EF4-FFF2-40B4-BE49-F238E27FC236}">
                <a16:creationId xmlns:a16="http://schemas.microsoft.com/office/drawing/2014/main" id="{90D18878-331E-882F-A0A3-F5A2E7E4A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b="13863"/>
          <a:stretch>
            <a:fillRect/>
          </a:stretch>
        </p:blipFill>
        <p:spPr>
          <a:xfrm>
            <a:off x="8845423" y="4566585"/>
            <a:ext cx="7385169" cy="4463256"/>
          </a:xfrm>
          <a:prstGeom prst="rect">
            <a:avLst/>
          </a:prstGeom>
        </p:spPr>
      </p:pic>
      <p:pic>
        <p:nvPicPr>
          <p:cNvPr id="13" name="Afbeelding 12" descr="Afbeelding met glas, drinken, container, Drinkgerei&#10;&#10;Door AI gegenereerde inhoud is mogelijk onjuist.">
            <a:extLst>
              <a:ext uri="{FF2B5EF4-FFF2-40B4-BE49-F238E27FC236}">
                <a16:creationId xmlns:a16="http://schemas.microsoft.com/office/drawing/2014/main" id="{EA00F1A9-B592-06C2-84B1-5E29139D5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61" y="3135048"/>
            <a:ext cx="3505200" cy="5080000"/>
          </a:xfrm>
          <a:prstGeom prst="rect">
            <a:avLst/>
          </a:prstGeom>
        </p:spPr>
      </p:pic>
      <p:pic>
        <p:nvPicPr>
          <p:cNvPr id="6" name="Afbeelding 5" descr="Afbeelding met fruit, banaan, Bakbanaan, Saba banana&#10;&#10;Door AI gegenereerde inhoud is mogelijk onjuist.">
            <a:extLst>
              <a:ext uri="{FF2B5EF4-FFF2-40B4-BE49-F238E27FC236}">
                <a16:creationId xmlns:a16="http://schemas.microsoft.com/office/drawing/2014/main" id="{EC84BE9E-37A6-5D6F-10BA-005CFBDC7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76" y="1915815"/>
            <a:ext cx="3806985" cy="335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98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4F753-A610-7177-B825-B0B55CA63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6337B-3D6E-2A24-5899-37F34E80E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Kosmische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E5DA81-C327-A20F-9A67-1CD821A3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41</a:t>
            </a:fld>
            <a:endParaRPr lang="nl-BE" noProof="0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82EF7653-B464-B27E-68C3-B1143233E423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750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Hoog energetische deeltjes vanuit 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het heelal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	 noorderlicht en zuiderlicht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Atmosfeer en magnetische veld 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van de aarde beschermen ons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Voor ons geen groot probleem</a:t>
            </a:r>
          </a:p>
          <a:p>
            <a:pPr marL="85725" indent="0">
              <a:buNone/>
            </a:pPr>
            <a:br>
              <a:rPr lang="nl-BE" sz="4400" dirty="0">
                <a:sym typeface="Wingdings" pitchFamily="2" charset="2"/>
              </a:rPr>
            </a:br>
            <a:endParaRPr lang="nl-BE" sz="4400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</p:txBody>
      </p:sp>
      <p:pic>
        <p:nvPicPr>
          <p:cNvPr id="6" name="Afbeelding 5" descr="Afbeelding met natuur, aurora, hemel, licht&#10;&#10;Door AI gegenereerde inhoud is mogelijk onjuist.">
            <a:extLst>
              <a:ext uri="{FF2B5EF4-FFF2-40B4-BE49-F238E27FC236}">
                <a16:creationId xmlns:a16="http://schemas.microsoft.com/office/drawing/2014/main" id="{7D9ED9BE-18A7-2869-E537-8B8A1B0E6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645" y="2160621"/>
            <a:ext cx="5468815" cy="54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26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8E8E7-4D9B-675C-3C13-D61E08CE7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F8432-5F4C-91F7-08CD-4249AD72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Kosmische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14B6A4-1074-7282-2BDB-5C45BCCC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42</a:t>
            </a:fld>
            <a:endParaRPr lang="nl-BE" noProof="0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DC1DD97-8D43-6688-8978-867F127D98F6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750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Groter probleem voor ruimte- en luchtvaart</a:t>
            </a:r>
          </a:p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Maanmissies en Mars…</a:t>
            </a:r>
            <a:br>
              <a:rPr lang="nl-BE" sz="4400" dirty="0">
                <a:sym typeface="Wingdings" pitchFamily="2" charset="2"/>
              </a:rPr>
            </a:br>
            <a:endParaRPr lang="nl-BE" sz="4400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</p:txBody>
      </p:sp>
      <p:pic>
        <p:nvPicPr>
          <p:cNvPr id="7" name="Afbeelding 6" descr="Afbeelding met astronaut, ruimtevaartuig, drukpak&#10;&#10;Door AI gegenereerde inhoud is mogelijk onjuist.">
            <a:extLst>
              <a:ext uri="{FF2B5EF4-FFF2-40B4-BE49-F238E27FC236}">
                <a16:creationId xmlns:a16="http://schemas.microsoft.com/office/drawing/2014/main" id="{75BD7F8F-200C-7F1B-93E4-FB109990A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7" y="3421947"/>
            <a:ext cx="4641060" cy="4641060"/>
          </a:xfrm>
          <a:prstGeom prst="rect">
            <a:avLst/>
          </a:prstGeom>
        </p:spPr>
      </p:pic>
      <p:pic>
        <p:nvPicPr>
          <p:cNvPr id="9" name="Afbeelding 8" descr="Afbeelding met persoon, transport, Vluchtinstrumenten, kleding&#10;&#10;Door AI gegenereerde inhoud is mogelijk onjuist.">
            <a:extLst>
              <a:ext uri="{FF2B5EF4-FFF2-40B4-BE49-F238E27FC236}">
                <a16:creationId xmlns:a16="http://schemas.microsoft.com/office/drawing/2014/main" id="{F2BB016C-1F1D-9BFB-837C-2AF746B41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73" y="3048279"/>
            <a:ext cx="6026185" cy="3132423"/>
          </a:xfrm>
          <a:prstGeom prst="rect">
            <a:avLst/>
          </a:prstGeom>
        </p:spPr>
      </p:pic>
      <p:pic>
        <p:nvPicPr>
          <p:cNvPr id="11" name="Afbeelding 10" descr="Afbeelding met kleding, persoon, person, overdekt&#10;&#10;Door AI gegenereerde inhoud is mogelijk onjuist.">
            <a:extLst>
              <a:ext uri="{FF2B5EF4-FFF2-40B4-BE49-F238E27FC236}">
                <a16:creationId xmlns:a16="http://schemas.microsoft.com/office/drawing/2014/main" id="{CCC124B8-BE76-F164-0FBA-0FE125240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07" y="5009729"/>
            <a:ext cx="7450705" cy="41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90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252DC-261B-06C2-7EDF-8CD26B938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2E7DD-45FE-8263-9BF7-588268C4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Menselijk geproduceerde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C663DD-4DE9-2250-9997-841A4C79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43</a:t>
            </a:fld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E68812-A190-9F63-1436-3531AE0695A7}"/>
              </a:ext>
            </a:extLst>
          </p:cNvPr>
          <p:cNvSpPr txBox="1">
            <a:spLocks/>
          </p:cNvSpPr>
          <p:nvPr/>
        </p:nvSpPr>
        <p:spPr>
          <a:xfrm>
            <a:off x="531016" y="1520256"/>
            <a:ext cx="9919269" cy="1166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Medische beeldvorming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0E193CE-A902-39B2-5360-17CF0DA913DC}"/>
              </a:ext>
            </a:extLst>
          </p:cNvPr>
          <p:cNvSpPr txBox="1">
            <a:spLocks/>
          </p:cNvSpPr>
          <p:nvPr/>
        </p:nvSpPr>
        <p:spPr>
          <a:xfrm>
            <a:off x="1056583" y="2687216"/>
            <a:ext cx="6019073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nl-BE" sz="3600" b="1" dirty="0">
                <a:sym typeface="Wingdings" pitchFamily="2" charset="2"/>
              </a:rPr>
              <a:t>Met ioniserende straling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F31FF5F-4A33-F97F-57F9-34FC1718735D}"/>
              </a:ext>
            </a:extLst>
          </p:cNvPr>
          <p:cNvSpPr txBox="1">
            <a:spLocks/>
          </p:cNvSpPr>
          <p:nvPr/>
        </p:nvSpPr>
        <p:spPr>
          <a:xfrm>
            <a:off x="10066903" y="2687216"/>
            <a:ext cx="5787005" cy="101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endParaRPr lang="nl-BE" sz="4400" dirty="0">
              <a:sym typeface="Wingdings" pitchFamily="2" charset="2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78912E0B-BC5C-CCCA-7912-617D16DEB347}"/>
              </a:ext>
            </a:extLst>
          </p:cNvPr>
          <p:cNvSpPr txBox="1">
            <a:spLocks/>
          </p:cNvSpPr>
          <p:nvPr/>
        </p:nvSpPr>
        <p:spPr>
          <a:xfrm>
            <a:off x="9607477" y="2687216"/>
            <a:ext cx="6733464" cy="101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nl-BE" sz="3600" b="1" dirty="0">
                <a:sym typeface="Wingdings" pitchFamily="2" charset="2"/>
              </a:rPr>
              <a:t>Zonder ioniserende straling</a:t>
            </a:r>
          </a:p>
        </p:txBody>
      </p:sp>
      <p:pic>
        <p:nvPicPr>
          <p:cNvPr id="14" name="Afbeelding 13" descr="Afbeelding met röntgenfilm, Medische beeldbewerking, radiologie, radiografie&#10;&#10;Door AI gegenereerde inhoud is mogelijk onjuist.">
            <a:extLst>
              <a:ext uri="{FF2B5EF4-FFF2-40B4-BE49-F238E27FC236}">
                <a16:creationId xmlns:a16="http://schemas.microsoft.com/office/drawing/2014/main" id="{8990E603-CE96-277F-64DC-1F72527FC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1" y="3663712"/>
            <a:ext cx="2817845" cy="1878563"/>
          </a:xfrm>
          <a:prstGeom prst="rect">
            <a:avLst/>
          </a:prstGeom>
        </p:spPr>
      </p:pic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BB7926B1-B756-3F67-D50F-FE32557C26F2}"/>
              </a:ext>
            </a:extLst>
          </p:cNvPr>
          <p:cNvSpPr txBox="1">
            <a:spLocks/>
          </p:cNvSpPr>
          <p:nvPr/>
        </p:nvSpPr>
        <p:spPr>
          <a:xfrm>
            <a:off x="935856" y="5542275"/>
            <a:ext cx="1359073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nl-BE" sz="3200" i="1" dirty="0">
                <a:sym typeface="Wingdings" pitchFamily="2" charset="2"/>
              </a:rPr>
              <a:t>X-ray</a:t>
            </a:r>
          </a:p>
        </p:txBody>
      </p:sp>
      <p:pic>
        <p:nvPicPr>
          <p:cNvPr id="17" name="Afbeelding 16" descr="Afbeelding met Medische apparatuur, ontwerp, overdekt&#10;&#10;Door AI gegenereerde inhoud is mogelijk onjuist.">
            <a:extLst>
              <a:ext uri="{FF2B5EF4-FFF2-40B4-BE49-F238E27FC236}">
                <a16:creationId xmlns:a16="http://schemas.microsoft.com/office/drawing/2014/main" id="{6372C2BE-941D-D983-A570-B22B6D466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9417" r="2416" b="18661"/>
          <a:stretch>
            <a:fillRect/>
          </a:stretch>
        </p:blipFill>
        <p:spPr>
          <a:xfrm>
            <a:off x="3732101" y="4068259"/>
            <a:ext cx="4008918" cy="2251676"/>
          </a:xfrm>
          <a:prstGeom prst="rect">
            <a:avLst/>
          </a:prstGeom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D7CB33D2-EB9C-5014-4407-61289E8A2200}"/>
              </a:ext>
            </a:extLst>
          </p:cNvPr>
          <p:cNvSpPr txBox="1">
            <a:spLocks/>
          </p:cNvSpPr>
          <p:nvPr/>
        </p:nvSpPr>
        <p:spPr>
          <a:xfrm>
            <a:off x="5162386" y="6419353"/>
            <a:ext cx="2678192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nl-BE" sz="3200" i="1" dirty="0">
                <a:sym typeface="Wingdings" pitchFamily="2" charset="2"/>
              </a:rPr>
              <a:t>CT en PET</a:t>
            </a:r>
          </a:p>
        </p:txBody>
      </p:sp>
      <p:pic>
        <p:nvPicPr>
          <p:cNvPr id="20" name="Afbeelding 19" descr="Afbeelding met Medische apparatuur, kleding, persoon, Lineaire versneller&#10;&#10;Door AI gegenereerde inhoud is mogelijk onjuist.">
            <a:extLst>
              <a:ext uri="{FF2B5EF4-FFF2-40B4-BE49-F238E27FC236}">
                <a16:creationId xmlns:a16="http://schemas.microsoft.com/office/drawing/2014/main" id="{6DA43221-5737-29DE-FB5F-610A40F74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64"/>
          <a:stretch>
            <a:fillRect/>
          </a:stretch>
        </p:blipFill>
        <p:spPr>
          <a:xfrm>
            <a:off x="334684" y="6245183"/>
            <a:ext cx="4386606" cy="2576846"/>
          </a:xfrm>
          <a:prstGeom prst="rect">
            <a:avLst/>
          </a:prstGeom>
        </p:spPr>
      </p:pic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C283D876-A36F-6153-1931-4FC551D672F4}"/>
              </a:ext>
            </a:extLst>
          </p:cNvPr>
          <p:cNvSpPr txBox="1">
            <a:spLocks/>
          </p:cNvSpPr>
          <p:nvPr/>
        </p:nvSpPr>
        <p:spPr>
          <a:xfrm>
            <a:off x="531016" y="8826651"/>
            <a:ext cx="3910355" cy="8770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SPECT</a:t>
            </a:r>
          </a:p>
        </p:txBody>
      </p:sp>
      <p:pic>
        <p:nvPicPr>
          <p:cNvPr id="25" name="Afbeelding 24" descr="Afbeelding met overdekt, persoon, Medische apparatuur, muur&#10;&#10;Door AI gegenereerde inhoud is mogelijk onjuist.">
            <a:extLst>
              <a:ext uri="{FF2B5EF4-FFF2-40B4-BE49-F238E27FC236}">
                <a16:creationId xmlns:a16="http://schemas.microsoft.com/office/drawing/2014/main" id="{CCF586EF-E076-8692-05E8-7E579DACB4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017" y="5653272"/>
            <a:ext cx="4747974" cy="3168757"/>
          </a:xfrm>
          <a:prstGeom prst="rect">
            <a:avLst/>
          </a:prstGeom>
        </p:spPr>
      </p:pic>
      <p:pic>
        <p:nvPicPr>
          <p:cNvPr id="23" name="Afbeelding 22" descr="Afbeelding met Medische apparatuur, Lineaire versneller, ontwerp&#10;&#10;Door AI gegenereerde inhoud is mogelijk onjuist.">
            <a:extLst>
              <a:ext uri="{FF2B5EF4-FFF2-40B4-BE49-F238E27FC236}">
                <a16:creationId xmlns:a16="http://schemas.microsoft.com/office/drawing/2014/main" id="{BEE9CEF0-58D1-303F-0693-F2A05D565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04" y="3704886"/>
            <a:ext cx="4296373" cy="3222280"/>
          </a:xfrm>
          <a:prstGeom prst="rect">
            <a:avLst/>
          </a:prstGeom>
        </p:spPr>
      </p:pic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30E5D68B-C61C-CC0F-2C4A-4B307F62909C}"/>
              </a:ext>
            </a:extLst>
          </p:cNvPr>
          <p:cNvSpPr txBox="1">
            <a:spLocks/>
          </p:cNvSpPr>
          <p:nvPr/>
        </p:nvSpPr>
        <p:spPr>
          <a:xfrm>
            <a:off x="12679473" y="8826651"/>
            <a:ext cx="3910355" cy="8770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Echografie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9FF8A8A9-D758-3EDD-E789-F20595201692}"/>
              </a:ext>
            </a:extLst>
          </p:cNvPr>
          <p:cNvSpPr txBox="1">
            <a:spLocks/>
          </p:cNvSpPr>
          <p:nvPr/>
        </p:nvSpPr>
        <p:spPr>
          <a:xfrm>
            <a:off x="9884477" y="6857892"/>
            <a:ext cx="1425026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nl-BE" sz="3200" i="1" dirty="0">
                <a:sym typeface="Wingdings" pitchFamily="2" charset="2"/>
              </a:rPr>
              <a:t>MRI</a:t>
            </a: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8D89E322-11E7-7C11-0EAF-1D9EA1493C99}"/>
              </a:ext>
            </a:extLst>
          </p:cNvPr>
          <p:cNvCxnSpPr/>
          <p:nvPr/>
        </p:nvCxnSpPr>
        <p:spPr>
          <a:xfrm>
            <a:off x="8341566" y="2985796"/>
            <a:ext cx="0" cy="6279394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83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A1C0D-128B-35EC-CC0C-B3C086AB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513B2-AA07-F926-A8AF-23465F03F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Menselijk geproduceerde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529EC4-2836-04C6-1095-8AC64EC5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44</a:t>
            </a:fld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8A635F-F234-9295-E973-EBF51D4AD59C}"/>
              </a:ext>
            </a:extLst>
          </p:cNvPr>
          <p:cNvSpPr txBox="1">
            <a:spLocks/>
          </p:cNvSpPr>
          <p:nvPr/>
        </p:nvSpPr>
        <p:spPr>
          <a:xfrm>
            <a:off x="531016" y="1520256"/>
            <a:ext cx="9919269" cy="1166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Medische therapie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F83E5EA-4072-97F2-8516-B1D24673B78C}"/>
              </a:ext>
            </a:extLst>
          </p:cNvPr>
          <p:cNvSpPr txBox="1">
            <a:spLocks/>
          </p:cNvSpPr>
          <p:nvPr/>
        </p:nvSpPr>
        <p:spPr>
          <a:xfrm>
            <a:off x="10066903" y="2687216"/>
            <a:ext cx="5787005" cy="101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endParaRPr lang="nl-BE" sz="4400" dirty="0">
              <a:sym typeface="Wingdings" pitchFamily="2" charset="2"/>
            </a:endParaRPr>
          </a:p>
        </p:txBody>
      </p:sp>
      <p:pic>
        <p:nvPicPr>
          <p:cNvPr id="7" name="Afbeelding 6" descr="Afbeelding met muur, interieurontwerp, overdekt, ontwerp&#10;&#10;Door AI gegenereerde inhoud is mogelijk onjuist.">
            <a:extLst>
              <a:ext uri="{FF2B5EF4-FFF2-40B4-BE49-F238E27FC236}">
                <a16:creationId xmlns:a16="http://schemas.microsoft.com/office/drawing/2014/main" id="{6BCEE12A-6692-5182-8734-828937249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972" y="1142287"/>
            <a:ext cx="4906428" cy="4906428"/>
          </a:xfrm>
          <a:prstGeom prst="rect">
            <a:avLst/>
          </a:prstGeom>
        </p:spPr>
      </p:pic>
      <p:pic>
        <p:nvPicPr>
          <p:cNvPr id="10" name="Afbeelding 9" descr="Afbeelding met apparaat, Lineaire versneller, Medische apparatuur, medisch&#10;&#10;Door AI gegenereerde inhoud is mogelijk onjuist.">
            <a:extLst>
              <a:ext uri="{FF2B5EF4-FFF2-40B4-BE49-F238E27FC236}">
                <a16:creationId xmlns:a16="http://schemas.microsoft.com/office/drawing/2014/main" id="{BBC3F3FE-A104-9855-35B8-5880E07D3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6" y="2788900"/>
            <a:ext cx="5791300" cy="3867312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48E55E8B-5BB7-A2DB-A6FE-479A92C32DD8}"/>
              </a:ext>
            </a:extLst>
          </p:cNvPr>
          <p:cNvSpPr txBox="1">
            <a:spLocks/>
          </p:cNvSpPr>
          <p:nvPr/>
        </p:nvSpPr>
        <p:spPr>
          <a:xfrm>
            <a:off x="1808591" y="6656212"/>
            <a:ext cx="3682059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nl-BE" sz="3200" i="1" dirty="0">
                <a:sym typeface="Wingdings" pitchFamily="2" charset="2"/>
              </a:rPr>
              <a:t>Radiotherapie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B663E878-CD2D-82DB-B87F-C1B15D11D48D}"/>
              </a:ext>
            </a:extLst>
          </p:cNvPr>
          <p:cNvSpPr txBox="1">
            <a:spLocks/>
          </p:cNvSpPr>
          <p:nvPr/>
        </p:nvSpPr>
        <p:spPr>
          <a:xfrm>
            <a:off x="12551865" y="6024313"/>
            <a:ext cx="3682059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nl-BE" sz="3200" i="1" dirty="0">
                <a:sym typeface="Wingdings" pitchFamily="2" charset="2"/>
              </a:rPr>
              <a:t>Protontherapie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18DB95AD-1004-8388-F18F-D09DEB20D976}"/>
              </a:ext>
            </a:extLst>
          </p:cNvPr>
          <p:cNvSpPr txBox="1">
            <a:spLocks/>
          </p:cNvSpPr>
          <p:nvPr/>
        </p:nvSpPr>
        <p:spPr>
          <a:xfrm>
            <a:off x="7481604" y="8071625"/>
            <a:ext cx="3682059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r>
              <a:rPr lang="nl-BE" sz="3200" i="1" dirty="0">
                <a:sym typeface="Wingdings" pitchFamily="2" charset="2"/>
              </a:rPr>
              <a:t>Brachytherapie</a:t>
            </a:r>
          </a:p>
        </p:txBody>
      </p:sp>
      <p:pic>
        <p:nvPicPr>
          <p:cNvPr id="22" name="Afbeelding 21" descr="Afbeelding met tekening, clipart, schets, Lijnillustraties&#10;&#10;Door AI gegenereerde inhoud is mogelijk onjuist.">
            <a:extLst>
              <a:ext uri="{FF2B5EF4-FFF2-40B4-BE49-F238E27FC236}">
                <a16:creationId xmlns:a16="http://schemas.microsoft.com/office/drawing/2014/main" id="{018FB6D1-C7CB-0BC0-862B-AA08C9F8C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36" y="4232145"/>
            <a:ext cx="5156416" cy="38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24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2B188-BD26-CB5B-4B64-6D8AC0406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EAFB3-7EFC-0506-F123-6881A4E1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Menselijk geproduceerde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CAD6EB-1D54-05EA-1AD1-98542EE7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45</a:t>
            </a:fld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5046A7-CA50-34C2-924B-4BDEB1424732}"/>
              </a:ext>
            </a:extLst>
          </p:cNvPr>
          <p:cNvSpPr txBox="1">
            <a:spLocks/>
          </p:cNvSpPr>
          <p:nvPr/>
        </p:nvSpPr>
        <p:spPr>
          <a:xfrm>
            <a:off x="531016" y="1520256"/>
            <a:ext cx="9919269" cy="1166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Nucleare &amp; industriële activiteiten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DC8518D-C346-C54E-2ABB-1714E5B92A2B}"/>
              </a:ext>
            </a:extLst>
          </p:cNvPr>
          <p:cNvSpPr txBox="1">
            <a:spLocks/>
          </p:cNvSpPr>
          <p:nvPr/>
        </p:nvSpPr>
        <p:spPr>
          <a:xfrm>
            <a:off x="10066903" y="2687216"/>
            <a:ext cx="5787005" cy="101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endParaRPr lang="nl-BE" sz="4400" dirty="0">
              <a:sym typeface="Wingdings" pitchFamily="2" charset="2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CA280060-F4C9-6E44-209E-8FFCC4AB6BB0}"/>
              </a:ext>
            </a:extLst>
          </p:cNvPr>
          <p:cNvSpPr txBox="1">
            <a:spLocks/>
          </p:cNvSpPr>
          <p:nvPr/>
        </p:nvSpPr>
        <p:spPr>
          <a:xfrm>
            <a:off x="1006931" y="7066385"/>
            <a:ext cx="3682059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Kernwapens</a:t>
            </a:r>
          </a:p>
        </p:txBody>
      </p:sp>
      <p:pic>
        <p:nvPicPr>
          <p:cNvPr id="6" name="Afbeelding 5" descr="Afbeelding met hemel, waterstofbom, buitenshuis, rook&#10;&#10;Door AI gegenereerde inhoud is mogelijk onjuist.">
            <a:extLst>
              <a:ext uri="{FF2B5EF4-FFF2-40B4-BE49-F238E27FC236}">
                <a16:creationId xmlns:a16="http://schemas.microsoft.com/office/drawing/2014/main" id="{EEAA544F-121A-1186-9CD4-E90D38DE0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r="22584"/>
          <a:stretch>
            <a:fillRect/>
          </a:stretch>
        </p:blipFill>
        <p:spPr>
          <a:xfrm>
            <a:off x="1194318" y="3039618"/>
            <a:ext cx="3307287" cy="3985160"/>
          </a:xfrm>
          <a:prstGeom prst="rect">
            <a:avLst/>
          </a:prstGeom>
        </p:spPr>
      </p:pic>
      <p:pic>
        <p:nvPicPr>
          <p:cNvPr id="12" name="Afbeelding 11" descr="Afbeelding met overdekt, fles, in een lijn opgesteld, bier&#10;&#10;Door AI gegenereerde inhoud is mogelijk onjuist.">
            <a:extLst>
              <a:ext uri="{FF2B5EF4-FFF2-40B4-BE49-F238E27FC236}">
                <a16:creationId xmlns:a16="http://schemas.microsoft.com/office/drawing/2014/main" id="{9F3A2EEB-E857-9E01-E00E-9F3D42474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07" y="5140117"/>
            <a:ext cx="4763948" cy="3194742"/>
          </a:xfrm>
          <a:prstGeom prst="rect">
            <a:avLst/>
          </a:prstGeom>
        </p:spPr>
      </p:pic>
      <p:pic>
        <p:nvPicPr>
          <p:cNvPr id="15" name="Afbeelding 14" descr="Afbeelding met hemel, Krachtcentrale, Koeltoren, buitenshuis&#10;&#10;Door AI gegenereerde inhoud is mogelijk onjuist.">
            <a:extLst>
              <a:ext uri="{FF2B5EF4-FFF2-40B4-BE49-F238E27FC236}">
                <a16:creationId xmlns:a16="http://schemas.microsoft.com/office/drawing/2014/main" id="{3DD6122F-F118-96DC-70CB-9C265341F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17" y="2687216"/>
            <a:ext cx="5228314" cy="2987608"/>
          </a:xfrm>
          <a:prstGeom prst="rect">
            <a:avLst/>
          </a:prstGeo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96317E5C-4CA9-2FD3-30C1-8BD74CB3AD20}"/>
              </a:ext>
            </a:extLst>
          </p:cNvPr>
          <p:cNvSpPr txBox="1">
            <a:spLocks/>
          </p:cNvSpPr>
          <p:nvPr/>
        </p:nvSpPr>
        <p:spPr>
          <a:xfrm>
            <a:off x="4942217" y="8334859"/>
            <a:ext cx="5228314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Kerncentrales &amp; afval</a:t>
            </a:r>
          </a:p>
        </p:txBody>
      </p:sp>
      <p:pic>
        <p:nvPicPr>
          <p:cNvPr id="19" name="Afbeelding 18" descr="Afbeelding met hemel, fabriek, buitenshuis, wolk&#10;&#10;Door AI gegenereerde inhoud is mogelijk onjuist.">
            <a:extLst>
              <a:ext uri="{FF2B5EF4-FFF2-40B4-BE49-F238E27FC236}">
                <a16:creationId xmlns:a16="http://schemas.microsoft.com/office/drawing/2014/main" id="{6F44C9DD-F534-3B13-17FE-995E99CFE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839" y="500467"/>
            <a:ext cx="5048537" cy="3362405"/>
          </a:xfrm>
          <a:prstGeom prst="rect">
            <a:avLst/>
          </a:prstGeom>
        </p:spPr>
      </p:pic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9C8DAB99-0FA4-8C03-C125-FEF592ABE73F}"/>
              </a:ext>
            </a:extLst>
          </p:cNvPr>
          <p:cNvSpPr txBox="1">
            <a:spLocks/>
          </p:cNvSpPr>
          <p:nvPr/>
        </p:nvSpPr>
        <p:spPr>
          <a:xfrm>
            <a:off x="11556950" y="3862872"/>
            <a:ext cx="5228314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Industrie</a:t>
            </a: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369AF1A9-7665-6F0F-1DEC-4C6B56F9D42B}"/>
              </a:ext>
            </a:extLst>
          </p:cNvPr>
          <p:cNvSpPr txBox="1">
            <a:spLocks/>
          </p:cNvSpPr>
          <p:nvPr/>
        </p:nvSpPr>
        <p:spPr>
          <a:xfrm>
            <a:off x="11135482" y="8444283"/>
            <a:ext cx="5228314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Kernrampen</a:t>
            </a:r>
          </a:p>
        </p:txBody>
      </p:sp>
      <p:pic>
        <p:nvPicPr>
          <p:cNvPr id="25" name="Afbeelding 24" descr="Afbeelding met buitenshuis, hemel, gebouw, industrie&#10;&#10;Door AI gegenereerde inhoud is mogelijk onjuist.">
            <a:extLst>
              <a:ext uri="{FF2B5EF4-FFF2-40B4-BE49-F238E27FC236}">
                <a16:creationId xmlns:a16="http://schemas.microsoft.com/office/drawing/2014/main" id="{756832A6-A579-4BF8-8C04-88A18464C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113" y="4805911"/>
            <a:ext cx="5505052" cy="36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10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20B05-0BF2-7BA1-1348-1658F25D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4BFAC-9358-A1B5-A813-A86B76A4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Menselijk geproduceerde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26BE97-B027-43E9-981D-FEB00040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46</a:t>
            </a:fld>
            <a:endParaRPr lang="nl-BE" noProof="0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E946E32-A138-E09D-A7F2-1145E918C372}"/>
              </a:ext>
            </a:extLst>
          </p:cNvPr>
          <p:cNvSpPr txBox="1">
            <a:spLocks/>
          </p:cNvSpPr>
          <p:nvPr/>
        </p:nvSpPr>
        <p:spPr>
          <a:xfrm>
            <a:off x="10066903" y="2687216"/>
            <a:ext cx="5787005" cy="101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None/>
            </a:pPr>
            <a:endParaRPr lang="nl-BE" sz="4400" dirty="0">
              <a:sym typeface="Wingdings" pitchFamily="2" charset="2"/>
            </a:endParaRP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E0E9AC50-AA3C-184F-6B62-56E2351EE054}"/>
              </a:ext>
            </a:extLst>
          </p:cNvPr>
          <p:cNvSpPr txBox="1">
            <a:spLocks/>
          </p:cNvSpPr>
          <p:nvPr/>
        </p:nvSpPr>
        <p:spPr>
          <a:xfrm>
            <a:off x="586154" y="6661230"/>
            <a:ext cx="6641938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Schoenen passen met X-ray</a:t>
            </a:r>
          </a:p>
        </p:txBody>
      </p:sp>
      <p:pic>
        <p:nvPicPr>
          <p:cNvPr id="7" name="Afbeelding 6" descr="Afbeelding met meubels, overdekt, kleding, Kabinet&#10;&#10;Door AI gegenereerde inhoud is mogelijk onjuist.">
            <a:extLst>
              <a:ext uri="{FF2B5EF4-FFF2-40B4-BE49-F238E27FC236}">
                <a16:creationId xmlns:a16="http://schemas.microsoft.com/office/drawing/2014/main" id="{D41D4CAD-B517-57DC-38B7-69BC58A47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4" y="2526088"/>
            <a:ext cx="6641938" cy="4135142"/>
          </a:xfrm>
          <a:prstGeom prst="rect">
            <a:avLst/>
          </a:prstGeom>
        </p:spPr>
      </p:pic>
      <p:pic>
        <p:nvPicPr>
          <p:cNvPr id="10" name="Afbeelding 9" descr="Afbeelding met tekst, poster, Menselijk gezicht, Vlieger&#10;&#10;Door AI gegenereerde inhoud is mogelijk onjuist.">
            <a:extLst>
              <a:ext uri="{FF2B5EF4-FFF2-40B4-BE49-F238E27FC236}">
                <a16:creationId xmlns:a16="http://schemas.microsoft.com/office/drawing/2014/main" id="{0ED1134D-3642-EE8C-7EDF-FDAA545D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69" y="1352307"/>
            <a:ext cx="6918131" cy="3618182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D9BA8B20-8CD7-EF7F-B4DC-1859919BD213}"/>
              </a:ext>
            </a:extLst>
          </p:cNvPr>
          <p:cNvSpPr txBox="1">
            <a:spLocks/>
          </p:cNvSpPr>
          <p:nvPr/>
        </p:nvSpPr>
        <p:spPr>
          <a:xfrm>
            <a:off x="9594269" y="5040785"/>
            <a:ext cx="6918131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Radium voor cosmetica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C966E03B-5185-C4F8-220C-037D55281390}"/>
              </a:ext>
            </a:extLst>
          </p:cNvPr>
          <p:cNvSpPr txBox="1">
            <a:spLocks/>
          </p:cNvSpPr>
          <p:nvPr/>
        </p:nvSpPr>
        <p:spPr>
          <a:xfrm>
            <a:off x="531016" y="1520256"/>
            <a:ext cx="9919269" cy="1166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1920 - 1930</a:t>
            </a:r>
          </a:p>
        </p:txBody>
      </p:sp>
      <p:pic>
        <p:nvPicPr>
          <p:cNvPr id="18" name="Afbeelding 17" descr="Afbeelding met kleding, persoon, overdekt, zwart-wit&#10;&#10;Door AI gegenereerde inhoud is mogelijk onjuist.">
            <a:extLst>
              <a:ext uri="{FF2B5EF4-FFF2-40B4-BE49-F238E27FC236}">
                <a16:creationId xmlns:a16="http://schemas.microsoft.com/office/drawing/2014/main" id="{222FE5A8-9486-BEC8-9871-FA5F77EAC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5" y="6050362"/>
            <a:ext cx="5131839" cy="2774400"/>
          </a:xfrm>
          <a:prstGeom prst="rect">
            <a:avLst/>
          </a:prstGeom>
        </p:spPr>
      </p:pic>
      <p:pic>
        <p:nvPicPr>
          <p:cNvPr id="22" name="Afbeelding 21" descr="Afbeelding met klok, Meetinstrument, meter, tijd&#10;&#10;Door AI gegenereerde inhoud is mogelijk onjuist.">
            <a:extLst>
              <a:ext uri="{FF2B5EF4-FFF2-40B4-BE49-F238E27FC236}">
                <a16:creationId xmlns:a16="http://schemas.microsoft.com/office/drawing/2014/main" id="{89C3B491-F65A-B720-E759-BF0E57565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708" y="6181371"/>
            <a:ext cx="3251200" cy="2438400"/>
          </a:xfrm>
          <a:prstGeom prst="rect">
            <a:avLst/>
          </a:prstGeom>
        </p:spPr>
      </p:pic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D23D9F19-245E-8AC0-890B-8D75BAF45B7C}"/>
              </a:ext>
            </a:extLst>
          </p:cNvPr>
          <p:cNvSpPr txBox="1">
            <a:spLocks/>
          </p:cNvSpPr>
          <p:nvPr/>
        </p:nvSpPr>
        <p:spPr>
          <a:xfrm>
            <a:off x="8479852" y="8769948"/>
            <a:ext cx="6641938" cy="8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nl-BE" sz="3200" i="1" dirty="0">
                <a:sym typeface="Wingdings" pitchFamily="2" charset="2"/>
              </a:rPr>
              <a:t>“Radium girls”</a:t>
            </a:r>
          </a:p>
        </p:txBody>
      </p:sp>
    </p:spTree>
    <p:extLst>
      <p:ext uri="{BB962C8B-B14F-4D97-AF65-F5344CB8AC3E}">
        <p14:creationId xmlns:p14="http://schemas.microsoft.com/office/powerpoint/2010/main" val="1657868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09614-C348-3EE7-54BC-67D9F865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schermopname, diagram, cirkel&#10;&#10;Door AI gegenereerde inhoud is mogelijk onjuist.">
            <a:extLst>
              <a:ext uri="{FF2B5EF4-FFF2-40B4-BE49-F238E27FC236}">
                <a16:creationId xmlns:a16="http://schemas.microsoft.com/office/drawing/2014/main" id="{17B0CAEA-DA46-390E-12A0-E1A69984B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71" y="1532455"/>
            <a:ext cx="11653002" cy="55934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3E4527-75C0-6B1C-38AD-D5DAD34A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Achtergrondstraling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E15705-7A3E-8803-0C15-1B0E6646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47</a:t>
            </a:fld>
            <a:endParaRPr lang="nl-BE" noProof="0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A24FC61-2CA2-46BA-09A0-07D2900ECEAC}"/>
              </a:ext>
            </a:extLst>
          </p:cNvPr>
          <p:cNvSpPr txBox="1">
            <a:spLocks/>
          </p:cNvSpPr>
          <p:nvPr/>
        </p:nvSpPr>
        <p:spPr>
          <a:xfrm>
            <a:off x="525310" y="6997443"/>
            <a:ext cx="15699575" cy="139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BE" sz="4400" dirty="0">
                <a:sym typeface="Wingdings" pitchFamily="2" charset="2"/>
              </a:rPr>
              <a:t>Niet overal ter wereld hetzelfde</a:t>
            </a:r>
          </a:p>
        </p:txBody>
      </p:sp>
    </p:spTree>
    <p:extLst>
      <p:ext uri="{BB962C8B-B14F-4D97-AF65-F5344CB8AC3E}">
        <p14:creationId xmlns:p14="http://schemas.microsoft.com/office/powerpoint/2010/main" val="1354904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3E8E-543C-20DB-EE6D-0BE861F6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E32650-FD07-9242-1807-4C663E18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Achtergrondstraling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9189595-2CF4-AECF-6049-FB17EC36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48</a:t>
            </a:fld>
            <a:endParaRPr lang="nl-BE" noProof="0" dirty="0"/>
          </a:p>
        </p:txBody>
      </p:sp>
      <p:pic>
        <p:nvPicPr>
          <p:cNvPr id="5" name="Afbeelding 4" descr="Afbeelding met tekst, kaart&#10;&#10;Door AI gegenereerde inhoud is mogelijk onjuist.">
            <a:extLst>
              <a:ext uri="{FF2B5EF4-FFF2-40B4-BE49-F238E27FC236}">
                <a16:creationId xmlns:a16="http://schemas.microsoft.com/office/drawing/2014/main" id="{6E10A74C-FA41-5EB5-265B-843BD86D7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52" y="1209205"/>
            <a:ext cx="11998712" cy="79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1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A2A41-4131-1601-0CD1-BD0D688D7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1CAFFD-62BD-E0EA-5E3D-B1401BF5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1CDFDA-EDD4-15C1-8001-B762BBCE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A5EE1D-AF76-96A4-84C8-5B80EA29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49</a:t>
            </a:fld>
            <a:endParaRPr lang="nl-BE" noProof="0" dirty="0"/>
          </a:p>
        </p:txBody>
      </p:sp>
      <p:pic>
        <p:nvPicPr>
          <p:cNvPr id="7" name="Afbeelding 6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F782F355-A399-AC99-EF10-CE1049C1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" r="68506" b="65951"/>
          <a:stretch>
            <a:fillRect/>
          </a:stretch>
        </p:blipFill>
        <p:spPr>
          <a:xfrm>
            <a:off x="7618293" y="787312"/>
            <a:ext cx="8116644" cy="78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7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BDBD4-C771-55A9-C4D2-32AB31392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E504AD-688D-D190-ACE9-EB0DCD35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5G oorzaak van autisme?</a:t>
            </a:r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AABE26-7601-13EE-673F-9632C040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</a:t>
            </a:fld>
            <a:endParaRPr lang="nl-BE" noProof="0" dirty="0"/>
          </a:p>
        </p:txBody>
      </p:sp>
      <p:pic>
        <p:nvPicPr>
          <p:cNvPr id="9" name="Afbeelding 8" descr="Afbeelding met buitenshuis, handschrift, graffiti, hek&#10;&#10;Door AI gegenereerde inhoud is mogelijk onjuist.">
            <a:extLst>
              <a:ext uri="{FF2B5EF4-FFF2-40B4-BE49-F238E27FC236}">
                <a16:creationId xmlns:a16="http://schemas.microsoft.com/office/drawing/2014/main" id="{D7A455C6-1FBD-B9EC-7DC4-1728FABA6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9" y="2165307"/>
            <a:ext cx="8568881" cy="4819996"/>
          </a:xfrm>
          <a:prstGeom prst="rect">
            <a:avLst/>
          </a:prstGeom>
        </p:spPr>
      </p:pic>
      <p:pic>
        <p:nvPicPr>
          <p:cNvPr id="14" name="Afbeelding 13" descr="Afbeelding met tekst, Lettertype, schermopname, Elektrisch blauw&#10;&#10;Door AI gegenereerde inhoud is mogelijk onjuist.">
            <a:extLst>
              <a:ext uri="{FF2B5EF4-FFF2-40B4-BE49-F238E27FC236}">
                <a16:creationId xmlns:a16="http://schemas.microsoft.com/office/drawing/2014/main" id="{50F4F295-F0A2-BBDC-7BCC-E60FD673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5" y="693545"/>
            <a:ext cx="7091045" cy="1356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Tijdelijke aanduiding voor inhoud 2" descr="Afbeelding met Menselijk gezicht, kleding, persoon, person&#10;&#10;Door AI gegenereerde inhoud is mogelijk onjuist.">
            <a:extLst>
              <a:ext uri="{FF2B5EF4-FFF2-40B4-BE49-F238E27FC236}">
                <a16:creationId xmlns:a16="http://schemas.microsoft.com/office/drawing/2014/main" id="{08EA2938-C192-36FC-36C0-6232C506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976" y="2665219"/>
            <a:ext cx="6283484" cy="6283484"/>
          </a:xfrm>
        </p:spPr>
      </p:pic>
    </p:spTree>
    <p:extLst>
      <p:ext uri="{BB962C8B-B14F-4D97-AF65-F5344CB8AC3E}">
        <p14:creationId xmlns:p14="http://schemas.microsoft.com/office/powerpoint/2010/main" val="38769294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F6014-87E0-38C8-EC9B-14A60DD57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3B27-4186-E930-34BD-2978C5A0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4B097D-66D9-E5E8-A615-170DB6C2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9E6138-CEE8-681B-C033-81B09395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50</a:t>
            </a:fld>
            <a:endParaRPr lang="nl-BE" noProof="0" dirty="0"/>
          </a:p>
        </p:txBody>
      </p:sp>
      <p:pic>
        <p:nvPicPr>
          <p:cNvPr id="7" name="Afbeelding 6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B4098E91-7B32-AB18-5A4B-4B6DC4286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" r="68506" b="65951"/>
          <a:stretch>
            <a:fillRect/>
          </a:stretch>
        </p:blipFill>
        <p:spPr>
          <a:xfrm>
            <a:off x="7618293" y="787312"/>
            <a:ext cx="8116644" cy="782774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90ADC35-B39D-E7F6-2FE3-F7D91DE9A502}"/>
              </a:ext>
            </a:extLst>
          </p:cNvPr>
          <p:cNvSpPr/>
          <p:nvPr/>
        </p:nvSpPr>
        <p:spPr>
          <a:xfrm>
            <a:off x="8405446" y="1115693"/>
            <a:ext cx="5539154" cy="502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4DE5388-F695-D343-B5BB-032567AC6FCA}"/>
              </a:ext>
            </a:extLst>
          </p:cNvPr>
          <p:cNvSpPr/>
          <p:nvPr/>
        </p:nvSpPr>
        <p:spPr>
          <a:xfrm>
            <a:off x="8405446" y="2319653"/>
            <a:ext cx="4380914" cy="502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9B69058-91B4-66D7-618C-8F68A7A4A654}"/>
              </a:ext>
            </a:extLst>
          </p:cNvPr>
          <p:cNvSpPr txBox="1"/>
          <p:nvPr/>
        </p:nvSpPr>
        <p:spPr>
          <a:xfrm>
            <a:off x="1610546" y="2059375"/>
            <a:ext cx="5227320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baseline="30000" dirty="0"/>
              <a:t>40</a:t>
            </a:r>
            <a:r>
              <a:rPr lang="nl-BE" sz="3600" dirty="0"/>
              <a:t>K</a:t>
            </a:r>
          </a:p>
          <a:p>
            <a:pPr algn="l">
              <a:lnSpc>
                <a:spcPct val="120000"/>
              </a:lnSpc>
            </a:pPr>
            <a:r>
              <a:rPr lang="nl-BE" sz="3600" dirty="0"/>
              <a:t>Natuurlijk voorkomend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442F889D-1028-E904-82A1-EA0FA4A10B60}"/>
              </a:ext>
            </a:extLst>
          </p:cNvPr>
          <p:cNvCxnSpPr>
            <a:cxnSpLocks/>
          </p:cNvCxnSpPr>
          <p:nvPr/>
        </p:nvCxnSpPr>
        <p:spPr>
          <a:xfrm flipH="1">
            <a:off x="2941320" y="1465830"/>
            <a:ext cx="4922520" cy="815547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8102C776-FA39-C055-160A-27B48BED306A}"/>
              </a:ext>
            </a:extLst>
          </p:cNvPr>
          <p:cNvCxnSpPr>
            <a:cxnSpLocks/>
          </p:cNvCxnSpPr>
          <p:nvPr/>
        </p:nvCxnSpPr>
        <p:spPr>
          <a:xfrm flipH="1" flipV="1">
            <a:off x="3068259" y="2434652"/>
            <a:ext cx="4795581" cy="136047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895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A3522-5F1F-6195-E617-7CCCB4DC0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D0561-1B92-F48E-7532-0B7DD6A7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F459A-3D80-29A1-9DD0-FED80A24A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460915-70D3-CFA9-C6D6-E8D09994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51</a:t>
            </a:fld>
            <a:endParaRPr lang="nl-BE" noProof="0" dirty="0"/>
          </a:p>
        </p:txBody>
      </p:sp>
      <p:pic>
        <p:nvPicPr>
          <p:cNvPr id="7" name="Afbeelding 6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CE403051-9015-6F02-49ED-483C943F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" r="68506" b="65951"/>
          <a:stretch>
            <a:fillRect/>
          </a:stretch>
        </p:blipFill>
        <p:spPr>
          <a:xfrm>
            <a:off x="7618293" y="787312"/>
            <a:ext cx="8116644" cy="782774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5B60243-0E2A-8C5F-D8BC-0CB4FEC48B96}"/>
              </a:ext>
            </a:extLst>
          </p:cNvPr>
          <p:cNvSpPr/>
          <p:nvPr/>
        </p:nvSpPr>
        <p:spPr>
          <a:xfrm>
            <a:off x="8405446" y="1115693"/>
            <a:ext cx="5539154" cy="502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D3A1E37-BCF6-78E8-DF1D-E97248852BDF}"/>
              </a:ext>
            </a:extLst>
          </p:cNvPr>
          <p:cNvSpPr/>
          <p:nvPr/>
        </p:nvSpPr>
        <p:spPr>
          <a:xfrm>
            <a:off x="8405446" y="2319653"/>
            <a:ext cx="4380914" cy="502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B80A001-7423-0927-40A0-912C240B2442}"/>
              </a:ext>
            </a:extLst>
          </p:cNvPr>
          <p:cNvSpPr txBox="1"/>
          <p:nvPr/>
        </p:nvSpPr>
        <p:spPr>
          <a:xfrm>
            <a:off x="1610546" y="2059375"/>
            <a:ext cx="5227320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baseline="30000" dirty="0"/>
              <a:t>40</a:t>
            </a:r>
            <a:r>
              <a:rPr lang="nl-BE" sz="3600" dirty="0"/>
              <a:t>K</a:t>
            </a:r>
          </a:p>
          <a:p>
            <a:pPr algn="l">
              <a:lnSpc>
                <a:spcPct val="120000"/>
              </a:lnSpc>
            </a:pPr>
            <a:r>
              <a:rPr lang="nl-BE" sz="3600" dirty="0"/>
              <a:t>Natuurlijk voorkomend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19F23A2-BD31-57C9-BF3F-77FA9B3A9F77}"/>
              </a:ext>
            </a:extLst>
          </p:cNvPr>
          <p:cNvCxnSpPr>
            <a:cxnSpLocks/>
          </p:cNvCxnSpPr>
          <p:nvPr/>
        </p:nvCxnSpPr>
        <p:spPr>
          <a:xfrm flipH="1">
            <a:off x="2941320" y="1465830"/>
            <a:ext cx="4922520" cy="815547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8A93F97B-9A9D-2C33-E389-4B3448C8E237}"/>
              </a:ext>
            </a:extLst>
          </p:cNvPr>
          <p:cNvCxnSpPr>
            <a:cxnSpLocks/>
          </p:cNvCxnSpPr>
          <p:nvPr/>
        </p:nvCxnSpPr>
        <p:spPr>
          <a:xfrm flipH="1" flipV="1">
            <a:off x="3068259" y="2434652"/>
            <a:ext cx="4795581" cy="136047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7765435E-4E92-A7F3-23D9-28F71014E0FE}"/>
              </a:ext>
            </a:extLst>
          </p:cNvPr>
          <p:cNvSpPr txBox="1"/>
          <p:nvPr/>
        </p:nvSpPr>
        <p:spPr>
          <a:xfrm>
            <a:off x="730290" y="4072641"/>
            <a:ext cx="6497790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dirty="0"/>
              <a:t>100 bananen = dagelijkse achtergrondstraling</a:t>
            </a:r>
          </a:p>
        </p:txBody>
      </p:sp>
      <p:pic>
        <p:nvPicPr>
          <p:cNvPr id="24" name="Afbeelding 23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99789E21-454C-1F02-9B9B-0197D08B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33787" r="68506" b="59597"/>
          <a:stretch>
            <a:fillRect/>
          </a:stretch>
        </p:blipFill>
        <p:spPr>
          <a:xfrm>
            <a:off x="0" y="5722143"/>
            <a:ext cx="7863840" cy="20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33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8228E-9B38-63E4-8F09-E1FA0A581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2B26B-DE66-8B77-989A-B6239391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585231-75AE-A822-7AA1-68CE7C7D9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DC02BD-16B9-E902-5E03-52D271CC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52</a:t>
            </a:fld>
            <a:endParaRPr lang="nl-BE" noProof="0" dirty="0"/>
          </a:p>
        </p:txBody>
      </p:sp>
      <p:pic>
        <p:nvPicPr>
          <p:cNvPr id="7" name="Afbeelding 6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C72DBE57-E632-A00A-D83B-AA5DD3C0B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40604" r="68506" b="47595"/>
          <a:stretch>
            <a:fillRect/>
          </a:stretch>
        </p:blipFill>
        <p:spPr>
          <a:xfrm>
            <a:off x="0" y="1786145"/>
            <a:ext cx="7863841" cy="3585861"/>
          </a:xfrm>
          <a:prstGeom prst="rect">
            <a:avLst/>
          </a:prstGeom>
        </p:spPr>
      </p:pic>
      <p:pic>
        <p:nvPicPr>
          <p:cNvPr id="24" name="Afbeelding 23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3F7C1EC1-1E46-EFE2-730B-839EC5F35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33787" r="68506" b="59597"/>
          <a:stretch>
            <a:fillRect/>
          </a:stretch>
        </p:blipFill>
        <p:spPr>
          <a:xfrm>
            <a:off x="0" y="5722143"/>
            <a:ext cx="7863840" cy="2010540"/>
          </a:xfrm>
          <a:prstGeom prst="rect">
            <a:avLst/>
          </a:prstGeom>
        </p:spPr>
      </p:pic>
      <p:pic>
        <p:nvPicPr>
          <p:cNvPr id="5" name="Afbeelding 4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98AACA6F-759F-904C-85FC-A0FEDE76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3" t="9034" r="46963" b="88919"/>
          <a:stretch>
            <a:fillRect/>
          </a:stretch>
        </p:blipFill>
        <p:spPr>
          <a:xfrm>
            <a:off x="12242760" y="1438140"/>
            <a:ext cx="3627120" cy="621775"/>
          </a:xfrm>
          <a:prstGeom prst="rect">
            <a:avLst/>
          </a:prstGeom>
        </p:spPr>
      </p:pic>
      <p:pic>
        <p:nvPicPr>
          <p:cNvPr id="6" name="Afbeelding 5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88AF2543-148C-02A7-C693-0D338388F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41756" r="84648" b="47595"/>
          <a:stretch>
            <a:fillRect/>
          </a:stretch>
        </p:blipFill>
        <p:spPr>
          <a:xfrm>
            <a:off x="8221775" y="252000"/>
            <a:ext cx="3185160" cy="323572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62153ED-800F-072C-3E11-E59E2DDA575D}"/>
              </a:ext>
            </a:extLst>
          </p:cNvPr>
          <p:cNvSpPr txBox="1"/>
          <p:nvPr/>
        </p:nvSpPr>
        <p:spPr>
          <a:xfrm>
            <a:off x="11666014" y="1447377"/>
            <a:ext cx="576746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54609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672BD-7B55-BE01-B2AC-AB745853D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D4789-2C11-9DEA-5BF9-BCC0ADB0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CEE8E7-4AE7-D2A8-84F6-D0A344C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031950-E61E-E004-0886-FB5EDC55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53</a:t>
            </a:fld>
            <a:endParaRPr lang="nl-BE" noProof="0" dirty="0"/>
          </a:p>
        </p:txBody>
      </p:sp>
      <p:pic>
        <p:nvPicPr>
          <p:cNvPr id="7" name="Afbeelding 6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122543D9-544E-10E3-2160-5ADD99E1A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40604" r="68506" b="47595"/>
          <a:stretch>
            <a:fillRect/>
          </a:stretch>
        </p:blipFill>
        <p:spPr>
          <a:xfrm>
            <a:off x="0" y="1786145"/>
            <a:ext cx="7863841" cy="3585861"/>
          </a:xfrm>
          <a:prstGeom prst="rect">
            <a:avLst/>
          </a:prstGeom>
        </p:spPr>
      </p:pic>
      <p:pic>
        <p:nvPicPr>
          <p:cNvPr id="24" name="Afbeelding 23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3F860F31-7843-B15D-93E4-6EF95BC92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33787" r="68506" b="59597"/>
          <a:stretch>
            <a:fillRect/>
          </a:stretch>
        </p:blipFill>
        <p:spPr>
          <a:xfrm>
            <a:off x="0" y="5722143"/>
            <a:ext cx="7863840" cy="2010540"/>
          </a:xfrm>
          <a:prstGeom prst="rect">
            <a:avLst/>
          </a:prstGeom>
        </p:spPr>
      </p:pic>
      <p:pic>
        <p:nvPicPr>
          <p:cNvPr id="5" name="Afbeelding 4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BBBF3B7D-58E6-7CB8-9487-EDE8F7FE2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3" t="9034" r="46963" b="88919"/>
          <a:stretch>
            <a:fillRect/>
          </a:stretch>
        </p:blipFill>
        <p:spPr>
          <a:xfrm>
            <a:off x="12242760" y="1438140"/>
            <a:ext cx="3627120" cy="621775"/>
          </a:xfrm>
          <a:prstGeom prst="rect">
            <a:avLst/>
          </a:prstGeom>
        </p:spPr>
      </p:pic>
      <p:pic>
        <p:nvPicPr>
          <p:cNvPr id="6" name="Afbeelding 5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50DAA664-579B-FE70-124C-15EBD87CB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41756" r="84648" b="47595"/>
          <a:stretch>
            <a:fillRect/>
          </a:stretch>
        </p:blipFill>
        <p:spPr>
          <a:xfrm>
            <a:off x="8221775" y="252000"/>
            <a:ext cx="3185160" cy="323572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5061604-093E-F4AD-7BD9-E3B4FA1A049F}"/>
              </a:ext>
            </a:extLst>
          </p:cNvPr>
          <p:cNvSpPr txBox="1"/>
          <p:nvPr/>
        </p:nvSpPr>
        <p:spPr>
          <a:xfrm>
            <a:off x="11666014" y="1447377"/>
            <a:ext cx="576746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dirty="0"/>
              <a:t>=</a:t>
            </a:r>
          </a:p>
        </p:txBody>
      </p:sp>
      <p:pic>
        <p:nvPicPr>
          <p:cNvPr id="13" name="Afbeelding 12" descr="Afbeelding met tekst, vliegtuig, kaart&#10;&#10;Door AI gegenereerde inhoud is mogelijk onjuist.">
            <a:extLst>
              <a:ext uri="{FF2B5EF4-FFF2-40B4-BE49-F238E27FC236}">
                <a16:creationId xmlns:a16="http://schemas.microsoft.com/office/drawing/2014/main" id="{2EA7A179-9685-E41F-30DD-FFED7604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06" y="3810171"/>
            <a:ext cx="6820787" cy="3410394"/>
          </a:xfrm>
          <a:prstGeom prst="rect">
            <a:avLst/>
          </a:prstGeom>
        </p:spPr>
      </p:pic>
      <p:pic>
        <p:nvPicPr>
          <p:cNvPr id="15" name="Afbeelding 14" descr="Afbeelding met röntgenfilm, Medische beeldbewerking, radiologie, radiografie&#10;&#10;Door AI gegenereerde inhoud is mogelijk onjuist.">
            <a:extLst>
              <a:ext uri="{FF2B5EF4-FFF2-40B4-BE49-F238E27FC236}">
                <a16:creationId xmlns:a16="http://schemas.microsoft.com/office/drawing/2014/main" id="{5EC0692F-3B8C-B921-5F17-13C7F8FD4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63" y="7579506"/>
            <a:ext cx="2817845" cy="1878563"/>
          </a:xfrm>
          <a:prstGeom prst="rect">
            <a:avLst/>
          </a:prstGeom>
        </p:spPr>
      </p:pic>
      <p:pic>
        <p:nvPicPr>
          <p:cNvPr id="16" name="Afbeelding 15" descr="Afbeelding met röntgenfilm, Medische beeldbewerking, radiologie, radiografie&#10;&#10;Door AI gegenereerde inhoud is mogelijk onjuist.">
            <a:extLst>
              <a:ext uri="{FF2B5EF4-FFF2-40B4-BE49-F238E27FC236}">
                <a16:creationId xmlns:a16="http://schemas.microsoft.com/office/drawing/2014/main" id="{9CD0CDDC-1591-1F8E-BDCA-928F7126F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997" y="7579506"/>
            <a:ext cx="2817845" cy="187856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69105AA9-D6B2-F1FE-A739-6BABBB51847F}"/>
              </a:ext>
            </a:extLst>
          </p:cNvPr>
          <p:cNvSpPr txBox="1"/>
          <p:nvPr/>
        </p:nvSpPr>
        <p:spPr>
          <a:xfrm>
            <a:off x="9499056" y="7948154"/>
            <a:ext cx="1298507" cy="89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4800" dirty="0"/>
              <a:t>=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319066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FCC99-718B-D480-3460-9E7D223FC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B6407-DE44-273D-4218-FFB23963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210CC3-CE7A-F50F-8532-16E49AA4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7CFA9F-D907-A57F-BB45-18E61512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54</a:t>
            </a:fld>
            <a:endParaRPr lang="nl-BE" noProof="0" dirty="0"/>
          </a:p>
        </p:txBody>
      </p:sp>
      <p:pic>
        <p:nvPicPr>
          <p:cNvPr id="7" name="Afbeelding 6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AD565A95-29AC-7205-2DBE-DC92A237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40604" r="68506" b="47595"/>
          <a:stretch>
            <a:fillRect/>
          </a:stretch>
        </p:blipFill>
        <p:spPr>
          <a:xfrm>
            <a:off x="0" y="1786145"/>
            <a:ext cx="7863841" cy="3585861"/>
          </a:xfrm>
          <a:prstGeom prst="rect">
            <a:avLst/>
          </a:prstGeom>
        </p:spPr>
      </p:pic>
      <p:pic>
        <p:nvPicPr>
          <p:cNvPr id="24" name="Afbeelding 23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CF2020F7-D5F5-6C24-C127-D0120AF76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33787" r="68506" b="59597"/>
          <a:stretch>
            <a:fillRect/>
          </a:stretch>
        </p:blipFill>
        <p:spPr>
          <a:xfrm>
            <a:off x="0" y="5722143"/>
            <a:ext cx="7863840" cy="2010540"/>
          </a:xfrm>
          <a:prstGeom prst="rect">
            <a:avLst/>
          </a:prstGeom>
        </p:spPr>
      </p:pic>
      <p:pic>
        <p:nvPicPr>
          <p:cNvPr id="5" name="Afbeelding 4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EBAE62FD-932A-206D-4B8A-80B2D3F6D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3" t="9034" r="46963" b="88919"/>
          <a:stretch>
            <a:fillRect/>
          </a:stretch>
        </p:blipFill>
        <p:spPr>
          <a:xfrm>
            <a:off x="12242760" y="1438140"/>
            <a:ext cx="3627120" cy="621775"/>
          </a:xfrm>
          <a:prstGeom prst="rect">
            <a:avLst/>
          </a:prstGeom>
        </p:spPr>
      </p:pic>
      <p:pic>
        <p:nvPicPr>
          <p:cNvPr id="6" name="Afbeelding 5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7DCEC927-5BD4-029D-6AA8-9ECF0DCE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41756" r="84648" b="47595"/>
          <a:stretch>
            <a:fillRect/>
          </a:stretch>
        </p:blipFill>
        <p:spPr>
          <a:xfrm>
            <a:off x="8221775" y="252000"/>
            <a:ext cx="3185160" cy="323572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A98DFA7-FDFA-8C59-584D-111E58FB07E0}"/>
              </a:ext>
            </a:extLst>
          </p:cNvPr>
          <p:cNvSpPr txBox="1"/>
          <p:nvPr/>
        </p:nvSpPr>
        <p:spPr>
          <a:xfrm>
            <a:off x="11666014" y="1447377"/>
            <a:ext cx="576746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dirty="0"/>
              <a:t>=</a:t>
            </a:r>
          </a:p>
        </p:txBody>
      </p:sp>
      <p:pic>
        <p:nvPicPr>
          <p:cNvPr id="17" name="Afbeelding 16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BCC3F619-238B-7284-C9A5-EA8D87F0F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36079" r="53980" b="57302"/>
          <a:stretch>
            <a:fillRect/>
          </a:stretch>
        </p:blipFill>
        <p:spPr>
          <a:xfrm>
            <a:off x="11890525" y="2143337"/>
            <a:ext cx="2553608" cy="2010540"/>
          </a:xfrm>
          <a:prstGeom prst="rect">
            <a:avLst/>
          </a:prstGeom>
        </p:spPr>
      </p:pic>
      <p:pic>
        <p:nvPicPr>
          <p:cNvPr id="18" name="Afbeelding 17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C610A3AA-B8DB-4F08-3198-B901A63BC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8" t="12104" r="8262" b="81277"/>
          <a:stretch>
            <a:fillRect/>
          </a:stretch>
        </p:blipFill>
        <p:spPr>
          <a:xfrm>
            <a:off x="8275148" y="4113075"/>
            <a:ext cx="7280617" cy="201054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86520140-2406-71AF-5EF4-0C42C5CAFD2B}"/>
              </a:ext>
            </a:extLst>
          </p:cNvPr>
          <p:cNvSpPr txBox="1"/>
          <p:nvPr/>
        </p:nvSpPr>
        <p:spPr>
          <a:xfrm>
            <a:off x="13146684" y="7533900"/>
            <a:ext cx="2758440" cy="42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000" dirty="0"/>
              <a:t>PET scan (10 mSv)</a:t>
            </a:r>
          </a:p>
        </p:txBody>
      </p:sp>
      <p:pic>
        <p:nvPicPr>
          <p:cNvPr id="21" name="Afbeelding 20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2928A079-B767-708D-AB74-CF525877F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12104" r="17622" b="81277"/>
          <a:stretch>
            <a:fillRect/>
          </a:stretch>
        </p:blipFill>
        <p:spPr>
          <a:xfrm>
            <a:off x="9104242" y="6097196"/>
            <a:ext cx="4039132" cy="2010540"/>
          </a:xfrm>
          <a:prstGeom prst="rect">
            <a:avLst/>
          </a:prstGeom>
        </p:spPr>
      </p:pic>
      <p:pic>
        <p:nvPicPr>
          <p:cNvPr id="22" name="Afbeelding 21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48454011-A287-2753-4853-12C5F5A05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12784" r="17622" b="81913"/>
          <a:stretch>
            <a:fillRect/>
          </a:stretch>
        </p:blipFill>
        <p:spPr>
          <a:xfrm>
            <a:off x="9104242" y="7846813"/>
            <a:ext cx="4039131" cy="161066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305B7D9-9FBA-EC7B-43A1-9169A80113B0}"/>
              </a:ext>
            </a:extLst>
          </p:cNvPr>
          <p:cNvSpPr txBox="1"/>
          <p:nvPr/>
        </p:nvSpPr>
        <p:spPr>
          <a:xfrm>
            <a:off x="14518283" y="2589366"/>
            <a:ext cx="275844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000" dirty="0"/>
              <a:t>Mammogram &amp; jaarlijkse dosis bij </a:t>
            </a:r>
            <a:br>
              <a:rPr lang="nl-BE" sz="2000" dirty="0"/>
            </a:br>
            <a:r>
              <a:rPr lang="nl-BE" sz="2000" dirty="0"/>
              <a:t>piloten (3 mSv)</a:t>
            </a:r>
          </a:p>
        </p:txBody>
      </p:sp>
    </p:spTree>
    <p:extLst>
      <p:ext uri="{BB962C8B-B14F-4D97-AF65-F5344CB8AC3E}">
        <p14:creationId xmlns:p14="http://schemas.microsoft.com/office/powerpoint/2010/main" val="38139156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ED97D-1A58-071D-0295-6A75A96C0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242C3-D04D-784E-42D1-CD481471E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7FCCAA-2D7E-F0B3-19D6-17804FF58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D6845D-1B1D-78E2-7F7A-53C32E30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55</a:t>
            </a:fld>
            <a:endParaRPr lang="nl-BE" noProof="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B7359D0-5DAE-7C7A-324B-85EA026DD029}"/>
              </a:ext>
            </a:extLst>
          </p:cNvPr>
          <p:cNvSpPr txBox="1"/>
          <p:nvPr/>
        </p:nvSpPr>
        <p:spPr>
          <a:xfrm>
            <a:off x="4727997" y="2745628"/>
            <a:ext cx="576746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dirty="0"/>
              <a:t>=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4BE6989-284D-C807-2ECE-74570AD5412C}"/>
              </a:ext>
            </a:extLst>
          </p:cNvPr>
          <p:cNvSpPr txBox="1"/>
          <p:nvPr/>
        </p:nvSpPr>
        <p:spPr>
          <a:xfrm>
            <a:off x="5781384" y="2884081"/>
            <a:ext cx="2758440" cy="42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000" dirty="0"/>
              <a:t>PET scan (10 mSv)</a:t>
            </a:r>
          </a:p>
        </p:txBody>
      </p:sp>
      <p:pic>
        <p:nvPicPr>
          <p:cNvPr id="21" name="Afbeelding 20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2990D549-6E77-FB10-B205-809B83D9A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12104" r="17622" b="81277"/>
          <a:stretch>
            <a:fillRect/>
          </a:stretch>
        </p:blipFill>
        <p:spPr>
          <a:xfrm>
            <a:off x="572492" y="1447377"/>
            <a:ext cx="4039132" cy="2010540"/>
          </a:xfrm>
          <a:prstGeom prst="rect">
            <a:avLst/>
          </a:prstGeom>
        </p:spPr>
      </p:pic>
      <p:pic>
        <p:nvPicPr>
          <p:cNvPr id="22" name="Afbeelding 21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9632E93A-00F5-1C99-712A-CF90B48A4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12784" r="17622" b="81913"/>
          <a:stretch>
            <a:fillRect/>
          </a:stretch>
        </p:blipFill>
        <p:spPr>
          <a:xfrm>
            <a:off x="572492" y="3196994"/>
            <a:ext cx="4039131" cy="1610665"/>
          </a:xfrm>
          <a:prstGeom prst="rect">
            <a:avLst/>
          </a:prstGeom>
        </p:spPr>
      </p:pic>
      <p:pic>
        <p:nvPicPr>
          <p:cNvPr id="10" name="Afbeelding 9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F79C5E05-8100-18C7-46C0-9B96A82AC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2" t="66707" r="60606" b="32337"/>
          <a:stretch>
            <a:fillRect/>
          </a:stretch>
        </p:blipFill>
        <p:spPr>
          <a:xfrm>
            <a:off x="5371093" y="3005014"/>
            <a:ext cx="263333" cy="290419"/>
          </a:xfrm>
          <a:prstGeom prst="rect">
            <a:avLst/>
          </a:prstGeom>
        </p:spPr>
      </p:pic>
      <p:pic>
        <p:nvPicPr>
          <p:cNvPr id="11" name="Afbeelding 10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27FE8922-A780-3F97-0CDD-19A14E39C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5" t="62246" r="6788" b="34851"/>
          <a:stretch>
            <a:fillRect/>
          </a:stretch>
        </p:blipFill>
        <p:spPr>
          <a:xfrm>
            <a:off x="803275" y="5657080"/>
            <a:ext cx="2439923" cy="881743"/>
          </a:xfrm>
          <a:prstGeom prst="rect">
            <a:avLst/>
          </a:prstGeom>
        </p:spPr>
      </p:pic>
      <p:pic>
        <p:nvPicPr>
          <p:cNvPr id="16" name="Afbeelding 15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19EFDEAF-2983-B447-0D98-83F6FE062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5940642" y="7529671"/>
            <a:ext cx="324612" cy="1208314"/>
          </a:xfrm>
          <a:prstGeom prst="rect">
            <a:avLst/>
          </a:prstGeom>
        </p:spPr>
      </p:pic>
      <p:pic>
        <p:nvPicPr>
          <p:cNvPr id="20" name="Afbeelding 19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E0141010-BDC5-2DC5-ABEF-677DD4C60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6246966" y="7529671"/>
            <a:ext cx="324612" cy="1208314"/>
          </a:xfrm>
          <a:prstGeom prst="rect">
            <a:avLst/>
          </a:prstGeom>
        </p:spPr>
      </p:pic>
      <p:pic>
        <p:nvPicPr>
          <p:cNvPr id="23" name="Afbeelding 22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5BD5BEF5-65B1-F838-F239-10A3D9DEF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6548718" y="7529671"/>
            <a:ext cx="324612" cy="1208314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D43D3F45-40B8-A0E8-1943-A4FF225C4E2B}"/>
              </a:ext>
            </a:extLst>
          </p:cNvPr>
          <p:cNvSpPr txBox="1"/>
          <p:nvPr/>
        </p:nvSpPr>
        <p:spPr>
          <a:xfrm>
            <a:off x="2989581" y="7769187"/>
            <a:ext cx="3053424" cy="797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000" dirty="0"/>
              <a:t>Jaarlijkse straling op astronauten (300 mSv)</a:t>
            </a:r>
          </a:p>
        </p:txBody>
      </p:sp>
      <p:pic>
        <p:nvPicPr>
          <p:cNvPr id="5" name="Afbeelding 4" descr="Afbeelding met astronaut, ruimtevaartuig, drukpak&#10;&#10;Door AI gegenereerde inhoud is mogelijk onjuist.">
            <a:extLst>
              <a:ext uri="{FF2B5EF4-FFF2-40B4-BE49-F238E27FC236}">
                <a16:creationId xmlns:a16="http://schemas.microsoft.com/office/drawing/2014/main" id="{C36D2475-9A5F-560D-7A7B-997E9C2E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03" y="2556270"/>
            <a:ext cx="4641060" cy="46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33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6DA9-47DB-2E6F-DAA0-727A3404F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0EEE-BA3B-9640-8AC9-B80E4D29B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A1FBD5-E6A5-E682-C34B-6BD30E85B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E66C2B-E3BF-F388-2C38-5C9716A2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56</a:t>
            </a:fld>
            <a:endParaRPr lang="nl-BE" noProof="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97F8B81-4CCA-CB17-853D-2D2516EDD1E2}"/>
              </a:ext>
            </a:extLst>
          </p:cNvPr>
          <p:cNvSpPr txBox="1"/>
          <p:nvPr/>
        </p:nvSpPr>
        <p:spPr>
          <a:xfrm>
            <a:off x="4727997" y="2745628"/>
            <a:ext cx="576746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dirty="0"/>
              <a:t>=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DCD9872-64FF-2753-7BA3-608B94BDF9AF}"/>
              </a:ext>
            </a:extLst>
          </p:cNvPr>
          <p:cNvSpPr txBox="1"/>
          <p:nvPr/>
        </p:nvSpPr>
        <p:spPr>
          <a:xfrm>
            <a:off x="5781384" y="2884081"/>
            <a:ext cx="2758440" cy="42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000" dirty="0"/>
              <a:t>PET scan (10 mSv)</a:t>
            </a:r>
          </a:p>
        </p:txBody>
      </p:sp>
      <p:pic>
        <p:nvPicPr>
          <p:cNvPr id="21" name="Afbeelding 20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39D73C0E-10A4-B8DF-9536-F963580F6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12104" r="17622" b="81277"/>
          <a:stretch>
            <a:fillRect/>
          </a:stretch>
        </p:blipFill>
        <p:spPr>
          <a:xfrm>
            <a:off x="572492" y="1447377"/>
            <a:ext cx="4039132" cy="2010540"/>
          </a:xfrm>
          <a:prstGeom prst="rect">
            <a:avLst/>
          </a:prstGeom>
        </p:spPr>
      </p:pic>
      <p:pic>
        <p:nvPicPr>
          <p:cNvPr id="22" name="Afbeelding 21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D10AF96A-E683-2306-0866-2ECCF2077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12784" r="17622" b="81913"/>
          <a:stretch>
            <a:fillRect/>
          </a:stretch>
        </p:blipFill>
        <p:spPr>
          <a:xfrm>
            <a:off x="572492" y="3196994"/>
            <a:ext cx="4039131" cy="1610665"/>
          </a:xfrm>
          <a:prstGeom prst="rect">
            <a:avLst/>
          </a:prstGeom>
        </p:spPr>
      </p:pic>
      <p:pic>
        <p:nvPicPr>
          <p:cNvPr id="10" name="Afbeelding 9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7808113C-B55C-0CAA-A793-5DB343278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2" t="66707" r="60606" b="32337"/>
          <a:stretch>
            <a:fillRect/>
          </a:stretch>
        </p:blipFill>
        <p:spPr>
          <a:xfrm>
            <a:off x="5371093" y="3005014"/>
            <a:ext cx="263333" cy="290419"/>
          </a:xfrm>
          <a:prstGeom prst="rect">
            <a:avLst/>
          </a:prstGeom>
        </p:spPr>
      </p:pic>
      <p:pic>
        <p:nvPicPr>
          <p:cNvPr id="11" name="Afbeelding 10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269AEDA0-B71F-B4FC-C016-008AD4BE3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5" t="62246" r="6788" b="34851"/>
          <a:stretch>
            <a:fillRect/>
          </a:stretch>
        </p:blipFill>
        <p:spPr>
          <a:xfrm>
            <a:off x="803275" y="5657080"/>
            <a:ext cx="2439923" cy="881743"/>
          </a:xfrm>
          <a:prstGeom prst="rect">
            <a:avLst/>
          </a:prstGeom>
        </p:spPr>
      </p:pic>
      <p:pic>
        <p:nvPicPr>
          <p:cNvPr id="12" name="Afbeelding 11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4911536A-F593-F537-F95C-95CD2ACA6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4" t="64964" r="6860" b="31058"/>
          <a:stretch>
            <a:fillRect/>
          </a:stretch>
        </p:blipFill>
        <p:spPr>
          <a:xfrm>
            <a:off x="4018935" y="5493794"/>
            <a:ext cx="3230982" cy="1208314"/>
          </a:xfrm>
          <a:prstGeom prst="rect">
            <a:avLst/>
          </a:prstGeom>
        </p:spPr>
      </p:pic>
      <p:pic>
        <p:nvPicPr>
          <p:cNvPr id="13" name="Afbeelding 12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4A5D5A81-6458-86F4-597C-37B685B74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3" t="73511" r="6987" b="20923"/>
          <a:stretch>
            <a:fillRect/>
          </a:stretch>
        </p:blipFill>
        <p:spPr>
          <a:xfrm>
            <a:off x="9218378" y="291313"/>
            <a:ext cx="5664977" cy="1690777"/>
          </a:xfrm>
          <a:prstGeom prst="rect">
            <a:avLst/>
          </a:prstGeom>
        </p:spPr>
      </p:pic>
      <p:pic>
        <p:nvPicPr>
          <p:cNvPr id="15" name="Afbeelding 14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46D5D3A5-F9BD-BF15-4518-5B824E167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 t="82057" r="23677" b="5281"/>
          <a:stretch>
            <a:fillRect/>
          </a:stretch>
        </p:blipFill>
        <p:spPr>
          <a:xfrm>
            <a:off x="9218378" y="2280810"/>
            <a:ext cx="6392475" cy="3846298"/>
          </a:xfrm>
          <a:prstGeom prst="rect">
            <a:avLst/>
          </a:prstGeom>
        </p:spPr>
      </p:pic>
      <p:pic>
        <p:nvPicPr>
          <p:cNvPr id="16" name="Afbeelding 15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DF718D60-3FD8-7A75-7F13-15DE1C599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5940642" y="7529671"/>
            <a:ext cx="324612" cy="1208314"/>
          </a:xfrm>
          <a:prstGeom prst="rect">
            <a:avLst/>
          </a:prstGeom>
        </p:spPr>
      </p:pic>
      <p:pic>
        <p:nvPicPr>
          <p:cNvPr id="20" name="Afbeelding 19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8F1EF778-DA48-206C-89FA-6975681E0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6246966" y="7529671"/>
            <a:ext cx="324612" cy="1208314"/>
          </a:xfrm>
          <a:prstGeom prst="rect">
            <a:avLst/>
          </a:prstGeom>
        </p:spPr>
      </p:pic>
      <p:pic>
        <p:nvPicPr>
          <p:cNvPr id="23" name="Afbeelding 22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2CF17E28-A9AE-B4F6-2B74-AE5D57903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6548718" y="7529671"/>
            <a:ext cx="324612" cy="1208314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BC55534B-24C5-07D4-6992-AFFDE3798AE6}"/>
              </a:ext>
            </a:extLst>
          </p:cNvPr>
          <p:cNvSpPr txBox="1"/>
          <p:nvPr/>
        </p:nvSpPr>
        <p:spPr>
          <a:xfrm>
            <a:off x="2989581" y="7769187"/>
            <a:ext cx="3053424" cy="797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000" dirty="0"/>
              <a:t>Jaarlijkse straling op astronauten (300 mSv)</a:t>
            </a:r>
          </a:p>
        </p:txBody>
      </p:sp>
      <p:pic>
        <p:nvPicPr>
          <p:cNvPr id="28" name="Afbeelding 27" descr="Afbeelding met buitenshuis, hemel, gebouw, industrie&#10;&#10;Door AI gegenereerde inhoud is mogelijk onjuist.">
            <a:extLst>
              <a:ext uri="{FF2B5EF4-FFF2-40B4-BE49-F238E27FC236}">
                <a16:creationId xmlns:a16="http://schemas.microsoft.com/office/drawing/2014/main" id="{82E04851-436E-F53D-9FDF-811F53BA9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0" y="6270888"/>
            <a:ext cx="4777662" cy="32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54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B25B-7BFA-BE5C-559E-D0FEBAAA0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FE288-4216-13A3-6F8C-B279DE56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32FA7A-2EFA-D590-DA1F-1AAC4C0A3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465830"/>
            <a:ext cx="15699575" cy="750045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208B0B-1B2E-E614-3BCF-72682FDA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57</a:t>
            </a:fld>
            <a:endParaRPr lang="nl-BE" noProof="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A6EF216-7C6D-0207-7C46-48C19434201C}"/>
              </a:ext>
            </a:extLst>
          </p:cNvPr>
          <p:cNvSpPr txBox="1"/>
          <p:nvPr/>
        </p:nvSpPr>
        <p:spPr>
          <a:xfrm>
            <a:off x="4727997" y="2745628"/>
            <a:ext cx="576746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dirty="0"/>
              <a:t>=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5175DA5-CD1C-57F0-3A71-992DF76F9B46}"/>
              </a:ext>
            </a:extLst>
          </p:cNvPr>
          <p:cNvSpPr txBox="1"/>
          <p:nvPr/>
        </p:nvSpPr>
        <p:spPr>
          <a:xfrm>
            <a:off x="5781384" y="2884081"/>
            <a:ext cx="2758440" cy="42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000" dirty="0"/>
              <a:t>PET scan (10 mSv)</a:t>
            </a:r>
          </a:p>
        </p:txBody>
      </p:sp>
      <p:pic>
        <p:nvPicPr>
          <p:cNvPr id="21" name="Afbeelding 20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A421AB92-C932-2827-763A-4FF8CF3E9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12104" r="17622" b="81277"/>
          <a:stretch>
            <a:fillRect/>
          </a:stretch>
        </p:blipFill>
        <p:spPr>
          <a:xfrm>
            <a:off x="572492" y="1447377"/>
            <a:ext cx="4039132" cy="2010540"/>
          </a:xfrm>
          <a:prstGeom prst="rect">
            <a:avLst/>
          </a:prstGeom>
        </p:spPr>
      </p:pic>
      <p:pic>
        <p:nvPicPr>
          <p:cNvPr id="22" name="Afbeelding 21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7D3744BC-8446-CE74-B618-296CDDA4B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12784" r="17622" b="81913"/>
          <a:stretch>
            <a:fillRect/>
          </a:stretch>
        </p:blipFill>
        <p:spPr>
          <a:xfrm>
            <a:off x="572492" y="3196994"/>
            <a:ext cx="4039131" cy="1610665"/>
          </a:xfrm>
          <a:prstGeom prst="rect">
            <a:avLst/>
          </a:prstGeom>
        </p:spPr>
      </p:pic>
      <p:pic>
        <p:nvPicPr>
          <p:cNvPr id="10" name="Afbeelding 9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8D9B282F-4781-8F17-DD34-68A3E4185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2" t="66707" r="60606" b="32337"/>
          <a:stretch>
            <a:fillRect/>
          </a:stretch>
        </p:blipFill>
        <p:spPr>
          <a:xfrm>
            <a:off x="5371093" y="3005014"/>
            <a:ext cx="263333" cy="290419"/>
          </a:xfrm>
          <a:prstGeom prst="rect">
            <a:avLst/>
          </a:prstGeom>
        </p:spPr>
      </p:pic>
      <p:pic>
        <p:nvPicPr>
          <p:cNvPr id="11" name="Afbeelding 10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988D0213-5DB2-4314-298A-699D40848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5" t="62246" r="6788" b="34851"/>
          <a:stretch>
            <a:fillRect/>
          </a:stretch>
        </p:blipFill>
        <p:spPr>
          <a:xfrm>
            <a:off x="803275" y="5657080"/>
            <a:ext cx="2439923" cy="881743"/>
          </a:xfrm>
          <a:prstGeom prst="rect">
            <a:avLst/>
          </a:prstGeom>
        </p:spPr>
      </p:pic>
      <p:pic>
        <p:nvPicPr>
          <p:cNvPr id="12" name="Afbeelding 11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19F18A92-1829-38B3-36DE-643B35E4D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4" t="64964" r="6860" b="31058"/>
          <a:stretch>
            <a:fillRect/>
          </a:stretch>
        </p:blipFill>
        <p:spPr>
          <a:xfrm>
            <a:off x="4018935" y="5493794"/>
            <a:ext cx="3230982" cy="1208314"/>
          </a:xfrm>
          <a:prstGeom prst="rect">
            <a:avLst/>
          </a:prstGeom>
        </p:spPr>
      </p:pic>
      <p:pic>
        <p:nvPicPr>
          <p:cNvPr id="13" name="Afbeelding 12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5796F93F-A323-6A9D-06A5-7AB0E6919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3" t="73511" r="6987" b="20923"/>
          <a:stretch>
            <a:fillRect/>
          </a:stretch>
        </p:blipFill>
        <p:spPr>
          <a:xfrm>
            <a:off x="9218378" y="291313"/>
            <a:ext cx="5664977" cy="1690777"/>
          </a:xfrm>
          <a:prstGeom prst="rect">
            <a:avLst/>
          </a:prstGeom>
        </p:spPr>
      </p:pic>
      <p:pic>
        <p:nvPicPr>
          <p:cNvPr id="15" name="Afbeelding 14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7AAA2D39-E0CA-22F6-0059-387FA1E34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 t="82057" r="23677" b="5281"/>
          <a:stretch>
            <a:fillRect/>
          </a:stretch>
        </p:blipFill>
        <p:spPr>
          <a:xfrm>
            <a:off x="9218378" y="2280810"/>
            <a:ext cx="6392475" cy="3846298"/>
          </a:xfrm>
          <a:prstGeom prst="rect">
            <a:avLst/>
          </a:prstGeom>
        </p:spPr>
      </p:pic>
      <p:pic>
        <p:nvPicPr>
          <p:cNvPr id="16" name="Afbeelding 15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DEDB036F-0B11-92F0-5D20-1B7C40AE7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5940642" y="7529671"/>
            <a:ext cx="324612" cy="1208314"/>
          </a:xfrm>
          <a:prstGeom prst="rect">
            <a:avLst/>
          </a:prstGeom>
        </p:spPr>
      </p:pic>
      <p:pic>
        <p:nvPicPr>
          <p:cNvPr id="20" name="Afbeelding 19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9C798BA1-4F5A-3C45-578A-FBD4FAD0C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6246966" y="7529671"/>
            <a:ext cx="324612" cy="1208314"/>
          </a:xfrm>
          <a:prstGeom prst="rect">
            <a:avLst/>
          </a:prstGeom>
        </p:spPr>
      </p:pic>
      <p:pic>
        <p:nvPicPr>
          <p:cNvPr id="23" name="Afbeelding 22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2658B551-F9EF-1B73-4E66-F9A4D6459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6" t="64964" r="7415" b="31058"/>
          <a:stretch>
            <a:fillRect/>
          </a:stretch>
        </p:blipFill>
        <p:spPr>
          <a:xfrm>
            <a:off x="6548718" y="7529671"/>
            <a:ext cx="324612" cy="1208314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3AAE0BE0-62A7-B77B-7AAA-A010DAA5E943}"/>
              </a:ext>
            </a:extLst>
          </p:cNvPr>
          <p:cNvSpPr txBox="1"/>
          <p:nvPr/>
        </p:nvSpPr>
        <p:spPr>
          <a:xfrm>
            <a:off x="2989581" y="7769187"/>
            <a:ext cx="3053424" cy="797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000" dirty="0"/>
              <a:t>Jaarlijkse straling op astronauten (300 mSv)</a:t>
            </a:r>
          </a:p>
        </p:txBody>
      </p:sp>
      <p:pic>
        <p:nvPicPr>
          <p:cNvPr id="5" name="Afbeelding 4" descr="Afbeelding met tekst, schermopname, diagram, Plan&#10;&#10;Door AI gegenereerde inhoud is mogelijk onjuist.">
            <a:extLst>
              <a:ext uri="{FF2B5EF4-FFF2-40B4-BE49-F238E27FC236}">
                <a16:creationId xmlns:a16="http://schemas.microsoft.com/office/drawing/2014/main" id="{83CE3FCF-D88A-4172-FEC0-277F56A2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53885" r="68506" b="42305"/>
          <a:stretch>
            <a:fillRect/>
          </a:stretch>
        </p:blipFill>
        <p:spPr>
          <a:xfrm>
            <a:off x="8196761" y="7000282"/>
            <a:ext cx="7528560" cy="1157749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AD8D924-A526-0F4A-75FC-42945BBF4B64}"/>
              </a:ext>
            </a:extLst>
          </p:cNvPr>
          <p:cNvSpPr/>
          <p:nvPr/>
        </p:nvSpPr>
        <p:spPr>
          <a:xfrm>
            <a:off x="8333920" y="6802682"/>
            <a:ext cx="7528560" cy="12037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2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A118B-349D-B61E-9E44-10323F543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89C3E-3675-FA45-91E4-92740472B0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Niet-ioniserende straling</a:t>
            </a:r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4F799-336F-CE58-4ED0-63B3AD02E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58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5714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44F9B-6ED8-999F-A837-C553E8357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56A85-0DFD-9FCE-4EF6-0A553E163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Elektromagnetisch spectrum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C3C055-257B-52DC-0321-830B02B5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59</a:t>
            </a:fld>
            <a:endParaRPr lang="nl-BE" noProof="0" dirty="0"/>
          </a:p>
        </p:txBody>
      </p:sp>
      <p:pic>
        <p:nvPicPr>
          <p:cNvPr id="7" name="Afbeelding 6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47836E03-DD1B-0A40-FE54-DB4FF609A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/>
          <a:stretch>
            <a:fillRect/>
          </a:stretch>
        </p:blipFill>
        <p:spPr>
          <a:xfrm>
            <a:off x="2083515" y="1955784"/>
            <a:ext cx="13171644" cy="6152827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B4E60A4F-F324-16E9-57E2-F86725721B89}"/>
              </a:ext>
            </a:extLst>
          </p:cNvPr>
          <p:cNvCxnSpPr>
            <a:cxnSpLocks/>
          </p:cNvCxnSpPr>
          <p:nvPr/>
        </p:nvCxnSpPr>
        <p:spPr>
          <a:xfrm>
            <a:off x="9748433" y="1472339"/>
            <a:ext cx="0" cy="7476364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BE4EE25-76E6-9413-C02E-779A76509B57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492F19BC-8CF9-AB1B-74A7-D15F02B1B442}"/>
              </a:ext>
            </a:extLst>
          </p:cNvPr>
          <p:cNvSpPr txBox="1">
            <a:spLocks/>
          </p:cNvSpPr>
          <p:nvPr/>
        </p:nvSpPr>
        <p:spPr>
          <a:xfrm>
            <a:off x="2040444" y="7799985"/>
            <a:ext cx="6781800" cy="70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dirty="0"/>
              <a:t>Niet-ioniserende straling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C520CE03-390B-DB21-1BFC-4DAF2CFD9273}"/>
              </a:ext>
            </a:extLst>
          </p:cNvPr>
          <p:cNvSpPr txBox="1">
            <a:spLocks/>
          </p:cNvSpPr>
          <p:nvPr/>
        </p:nvSpPr>
        <p:spPr>
          <a:xfrm>
            <a:off x="10001575" y="7803509"/>
            <a:ext cx="6781800" cy="70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r>
              <a:rPr lang="nl-BE" sz="3200" dirty="0"/>
              <a:t>Ioniserende straling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17669856-7D88-5E87-BA5A-95199352DFCC}"/>
              </a:ext>
            </a:extLst>
          </p:cNvPr>
          <p:cNvCxnSpPr/>
          <p:nvPr/>
        </p:nvCxnSpPr>
        <p:spPr>
          <a:xfrm flipH="1">
            <a:off x="8186813" y="8154810"/>
            <a:ext cx="1208867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003049D4-7E27-377C-CA8C-8EB037A35606}"/>
              </a:ext>
            </a:extLst>
          </p:cNvPr>
          <p:cNvCxnSpPr>
            <a:cxnSpLocks/>
          </p:cNvCxnSpPr>
          <p:nvPr/>
        </p:nvCxnSpPr>
        <p:spPr>
          <a:xfrm>
            <a:off x="10110061" y="8154810"/>
            <a:ext cx="1158665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36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9BE76-4954-F2B2-C09A-7B6BA8F3C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1CE1B1F-6BB9-BF80-5CA2-54625129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Hoogspanningslijnen oorzaak van kinderleukemie?</a:t>
            </a:r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C07288-4EB3-FA67-76DE-A49C33D97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</a:t>
            </a:fld>
            <a:endParaRPr lang="nl-BE" noProof="0" dirty="0"/>
          </a:p>
        </p:txBody>
      </p:sp>
      <p:pic>
        <p:nvPicPr>
          <p:cNvPr id="7" name="Afbeelding 6" descr="Afbeelding met tekst, Lettertype, schermopname, water&#10;&#10;Door AI gegenereerde inhoud is mogelijk onjuist.">
            <a:extLst>
              <a:ext uri="{FF2B5EF4-FFF2-40B4-BE49-F238E27FC236}">
                <a16:creationId xmlns:a16="http://schemas.microsoft.com/office/drawing/2014/main" id="{1E96C57F-65BF-DBD1-2391-1BD8B55BE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77" y="3149600"/>
            <a:ext cx="7747000" cy="172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 descr="Afbeelding met tekst, Lettertype, wit, typografie&#10;&#10;Door AI gegenereerde inhoud is mogelijk onjuist.">
            <a:extLst>
              <a:ext uri="{FF2B5EF4-FFF2-40B4-BE49-F238E27FC236}">
                <a16:creationId xmlns:a16="http://schemas.microsoft.com/office/drawing/2014/main" id="{61824400-0710-73E6-96FE-680F0505B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18" y="6201410"/>
            <a:ext cx="6515100" cy="128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 descr="Afbeelding met pyloon, toren, hemel, wolk&#10;&#10;Door AI gegenereerde inhoud is mogelijk onjuist.">
            <a:extLst>
              <a:ext uri="{FF2B5EF4-FFF2-40B4-BE49-F238E27FC236}">
                <a16:creationId xmlns:a16="http://schemas.microsoft.com/office/drawing/2014/main" id="{DC1FB656-9D41-D903-A0CE-B8B23338B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8" y="2269490"/>
            <a:ext cx="7772400" cy="32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568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FF5AC-BE24-126A-3D2F-87D696415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31988-4BEE-749E-71C9-9B02C6D4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Niet-ioniserende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CE5734-1FD5-76DE-BBC5-6800BF1A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60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96CF3A-74A4-30A9-B72A-E420E916C694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pic>
        <p:nvPicPr>
          <p:cNvPr id="6" name="Afbeelding 5" descr="Afbeelding met pyloon, toren, gebouw, hemel&#10;&#10;Door AI gegenereerde inhoud is mogelijk onjuist.">
            <a:extLst>
              <a:ext uri="{FF2B5EF4-FFF2-40B4-BE49-F238E27FC236}">
                <a16:creationId xmlns:a16="http://schemas.microsoft.com/office/drawing/2014/main" id="{D79B5001-B118-F9F5-C324-4A0EF10FB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985" y="607574"/>
            <a:ext cx="5240337" cy="2949749"/>
          </a:xfrm>
          <a:prstGeom prst="rect">
            <a:avLst/>
          </a:prstGeom>
        </p:spPr>
      </p:pic>
      <p:pic>
        <p:nvPicPr>
          <p:cNvPr id="12" name="Afbeelding 11" descr="Afbeelding met Lettertype, logo, Graphics, symbool&#10;&#10;Door AI gegenereerde inhoud is mogelijk onjuist.">
            <a:extLst>
              <a:ext uri="{FF2B5EF4-FFF2-40B4-BE49-F238E27FC236}">
                <a16:creationId xmlns:a16="http://schemas.microsoft.com/office/drawing/2014/main" id="{74C814CC-77E1-752A-7142-FE5BB8F6F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59" y="1546391"/>
            <a:ext cx="1854200" cy="1092200"/>
          </a:xfrm>
          <a:prstGeom prst="rect">
            <a:avLst/>
          </a:prstGeom>
        </p:spPr>
      </p:pic>
      <p:pic>
        <p:nvPicPr>
          <p:cNvPr id="16" name="Afbeelding 15" descr="Afbeelding met logo, symbool, Graphics, Lettertype&#10;&#10;Door AI gegenereerde inhoud is mogelijk onjuist.">
            <a:extLst>
              <a:ext uri="{FF2B5EF4-FFF2-40B4-BE49-F238E27FC236}">
                <a16:creationId xmlns:a16="http://schemas.microsoft.com/office/drawing/2014/main" id="{6360A113-AF8C-C0DA-CA82-F95F808A4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15179" r="35781" b="11925"/>
          <a:stretch>
            <a:fillRect/>
          </a:stretch>
        </p:blipFill>
        <p:spPr>
          <a:xfrm>
            <a:off x="14857227" y="4021755"/>
            <a:ext cx="1572395" cy="1758560"/>
          </a:xfrm>
          <a:prstGeom prst="rect">
            <a:avLst/>
          </a:prstGeom>
        </p:spPr>
      </p:pic>
      <p:pic>
        <p:nvPicPr>
          <p:cNvPr id="18" name="Afbeelding 17" descr="Afbeelding met afstandsbediening, Elektronisch apparaat, controle, op afstand&#10;&#10;Door AI gegenereerde inhoud is mogelijk onjuist.">
            <a:extLst>
              <a:ext uri="{FF2B5EF4-FFF2-40B4-BE49-F238E27FC236}">
                <a16:creationId xmlns:a16="http://schemas.microsoft.com/office/drawing/2014/main" id="{307982AC-81BC-CE6E-A621-65B5395A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5" y="1314718"/>
            <a:ext cx="2745657" cy="2745657"/>
          </a:xfrm>
          <a:prstGeom prst="rect">
            <a:avLst/>
          </a:prstGeom>
        </p:spPr>
      </p:pic>
      <p:pic>
        <p:nvPicPr>
          <p:cNvPr id="20" name="Afbeelding 19" descr="Afbeelding met Mobiele telefoon, Draagbaar communicatietoestel, gadget, Communicatieapparaat&#10;&#10;Door AI gegenereerde inhoud is mogelijk onjuist.">
            <a:extLst>
              <a:ext uri="{FF2B5EF4-FFF2-40B4-BE49-F238E27FC236}">
                <a16:creationId xmlns:a16="http://schemas.microsoft.com/office/drawing/2014/main" id="{71289A45-F9C6-8989-3BFB-74FC35AF9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8" t="3809" r="11001"/>
          <a:stretch>
            <a:fillRect/>
          </a:stretch>
        </p:blipFill>
        <p:spPr>
          <a:xfrm>
            <a:off x="10825880" y="4429764"/>
            <a:ext cx="3342910" cy="3506823"/>
          </a:xfrm>
          <a:prstGeom prst="rect">
            <a:avLst/>
          </a:prstGeom>
        </p:spPr>
      </p:pic>
      <p:pic>
        <p:nvPicPr>
          <p:cNvPr id="22" name="Afbeelding 21" descr="Afbeelding met Stekkers en stopcontacten, stekker&#10;&#10;Door AI gegenereerde inhoud is mogelijk onjuist.">
            <a:extLst>
              <a:ext uri="{FF2B5EF4-FFF2-40B4-BE49-F238E27FC236}">
                <a16:creationId xmlns:a16="http://schemas.microsoft.com/office/drawing/2014/main" id="{7B2F64A6-5BAC-8D12-50C5-C69D03CBBD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15" y="1581888"/>
            <a:ext cx="1761773" cy="1761773"/>
          </a:xfrm>
          <a:prstGeom prst="rect">
            <a:avLst/>
          </a:prstGeom>
        </p:spPr>
      </p:pic>
      <p:pic>
        <p:nvPicPr>
          <p:cNvPr id="24" name="Afbeelding 23" descr="Afbeelding met apparaat, keukenapparaat, Huishoudelijk apparaat, Magnetronoven&#10;&#10;Door AI gegenereerde inhoud is mogelijk onjuist.">
            <a:extLst>
              <a:ext uri="{FF2B5EF4-FFF2-40B4-BE49-F238E27FC236}">
                <a16:creationId xmlns:a16="http://schemas.microsoft.com/office/drawing/2014/main" id="{8D523B50-CBC7-82BE-8A46-1946F7433A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5"/>
          <a:stretch>
            <a:fillRect/>
          </a:stretch>
        </p:blipFill>
        <p:spPr>
          <a:xfrm>
            <a:off x="5232562" y="7263144"/>
            <a:ext cx="3141089" cy="2335814"/>
          </a:xfrm>
          <a:prstGeom prst="rect">
            <a:avLst/>
          </a:prstGeom>
        </p:spPr>
      </p:pic>
      <p:pic>
        <p:nvPicPr>
          <p:cNvPr id="26" name="Afbeelding 25" descr="Afbeelding met regenboog, ontwerp, kunst, licht&#10;&#10;Door AI gegenereerde inhoud is mogelijk onjuist.">
            <a:extLst>
              <a:ext uri="{FF2B5EF4-FFF2-40B4-BE49-F238E27FC236}">
                <a16:creationId xmlns:a16="http://schemas.microsoft.com/office/drawing/2014/main" id="{46BFF40F-DE17-2745-23CE-4C4841454E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5" y="7394111"/>
            <a:ext cx="2854374" cy="2073881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86C85B3F-E322-6BE6-8027-94ACA7BEF2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4" y="4429764"/>
            <a:ext cx="3980771" cy="2526924"/>
          </a:xfrm>
          <a:prstGeom prst="rect">
            <a:avLst/>
          </a:prstGeom>
        </p:spPr>
      </p:pic>
      <p:pic>
        <p:nvPicPr>
          <p:cNvPr id="30" name="Afbeelding 29" descr="Afbeelding met buitenshuis, hemel, Nutsvoorzieningen, blauw&#10;&#10;Door AI gegenereerde inhoud is mogelijk onjuist.">
            <a:extLst>
              <a:ext uri="{FF2B5EF4-FFF2-40B4-BE49-F238E27FC236}">
                <a16:creationId xmlns:a16="http://schemas.microsoft.com/office/drawing/2014/main" id="{C1D003C5-C891-12A0-280C-5679CF1D6A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6204505" y="3261972"/>
            <a:ext cx="3762509" cy="3694716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01F3B060-BEC7-A30C-CA7F-80D02E747889}"/>
              </a:ext>
            </a:extLst>
          </p:cNvPr>
          <p:cNvSpPr txBox="1"/>
          <p:nvPr/>
        </p:nvSpPr>
        <p:spPr>
          <a:xfrm>
            <a:off x="10401504" y="8512387"/>
            <a:ext cx="2601307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3600" b="1" dirty="0"/>
              <a:t>En meer…</a:t>
            </a:r>
          </a:p>
        </p:txBody>
      </p:sp>
    </p:spTree>
    <p:extLst>
      <p:ext uri="{BB962C8B-B14F-4D97-AF65-F5344CB8AC3E}">
        <p14:creationId xmlns:p14="http://schemas.microsoft.com/office/powerpoint/2010/main" val="3638376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50F41-DB42-B854-057F-DC898211E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459EB-7C00-C3AA-88EF-97805B71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Niet-ioniserende straling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AE1955-F120-3B14-611A-0EE1BADA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61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C06B469-E566-4205-4998-443F303EDA91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27BE13-C991-47B4-C1E8-5FB9D71DCC0C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6148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Niet genoeg energie om electronen uit atomen 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te verwijderen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Vooral thermische effecten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Soms voelbaar</a:t>
            </a:r>
          </a:p>
        </p:txBody>
      </p:sp>
    </p:spTree>
    <p:extLst>
      <p:ext uri="{BB962C8B-B14F-4D97-AF65-F5344CB8AC3E}">
        <p14:creationId xmlns:p14="http://schemas.microsoft.com/office/powerpoint/2010/main" val="2234043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31D3D-1AB0-298D-A4D8-0F777903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F868F-554B-4A6D-D151-2CD07772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Vermogen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3A45FF-7A97-B1B1-0C74-BF29AF31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62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F493D6B-39F4-CE7D-1C6A-B29AF96B2D0C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EF89D0-F9EB-8360-768D-20CC9C90A88B}"/>
              </a:ext>
            </a:extLst>
          </p:cNvPr>
          <p:cNvSpPr txBox="1">
            <a:spLocks/>
          </p:cNvSpPr>
          <p:nvPr/>
        </p:nvSpPr>
        <p:spPr>
          <a:xfrm>
            <a:off x="531017" y="1520257"/>
            <a:ext cx="15699575" cy="140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Belangrijk om stralingsbronnen te vergelijken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506035D-09E5-36F7-0FD0-377229AC8089}"/>
              </a:ext>
            </a:extLst>
          </p:cNvPr>
          <p:cNvSpPr txBox="1">
            <a:spLocks/>
          </p:cNvSpPr>
          <p:nvPr/>
        </p:nvSpPr>
        <p:spPr>
          <a:xfrm>
            <a:off x="812825" y="2471903"/>
            <a:ext cx="15699575" cy="246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spcAft>
                <a:spcPts val="1200"/>
              </a:spcAft>
              <a:buNone/>
            </a:pPr>
            <a:r>
              <a:rPr lang="nl-BE" sz="4400" dirty="0">
                <a:solidFill>
                  <a:srgbClr val="1E64C8"/>
                </a:solidFill>
                <a:sym typeface="Wingdings" pitchFamily="2" charset="2"/>
              </a:rPr>
              <a:t>Vermogen = energie per foton x aantal fotonen per seconde</a:t>
            </a:r>
          </a:p>
          <a:p>
            <a:pPr marL="85725" indent="0" algn="ctr">
              <a:spcAft>
                <a:spcPts val="1200"/>
              </a:spcAft>
              <a:buNone/>
            </a:pPr>
            <a:r>
              <a:rPr lang="nl-BE" sz="4400" dirty="0">
                <a:solidFill>
                  <a:srgbClr val="1E64C8"/>
                </a:solidFill>
                <a:sym typeface="Wingdings" pitchFamily="2" charset="2"/>
              </a:rPr>
              <a:t>Watt = Joule / seconde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5A25814-DB1A-6468-7CF7-A9D19180C698}"/>
              </a:ext>
            </a:extLst>
          </p:cNvPr>
          <p:cNvSpPr txBox="1">
            <a:spLocks/>
          </p:cNvSpPr>
          <p:nvPr/>
        </p:nvSpPr>
        <p:spPr>
          <a:xfrm>
            <a:off x="531017" y="4402605"/>
            <a:ext cx="15699575" cy="383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Wel / niet ioniserend onafhankelijk van vermogen, 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enkel van energie per foton!</a:t>
            </a:r>
          </a:p>
        </p:txBody>
      </p:sp>
    </p:spTree>
    <p:extLst>
      <p:ext uri="{BB962C8B-B14F-4D97-AF65-F5344CB8AC3E}">
        <p14:creationId xmlns:p14="http://schemas.microsoft.com/office/powerpoint/2010/main" val="7271675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B3CA-5300-1230-08AC-A3C6340C9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DE73E-971B-9F0A-6F30-3E0525E73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Vermogen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386E9E-7BDA-5E00-A6D1-81C94E63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63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4E9D174-603D-2809-5255-D3E442547649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800229-968F-E600-D931-6AACC3ED10FA}"/>
              </a:ext>
            </a:extLst>
          </p:cNvPr>
          <p:cNvSpPr txBox="1">
            <a:spLocks/>
          </p:cNvSpPr>
          <p:nvPr/>
        </p:nvSpPr>
        <p:spPr>
          <a:xfrm>
            <a:off x="531017" y="1520257"/>
            <a:ext cx="15699575" cy="140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Belangrijk om stralingsbronnen te vergelijken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361C231-B4AE-12C2-B881-EA4C3375D9C2}"/>
              </a:ext>
            </a:extLst>
          </p:cNvPr>
          <p:cNvSpPr txBox="1">
            <a:spLocks/>
          </p:cNvSpPr>
          <p:nvPr/>
        </p:nvSpPr>
        <p:spPr>
          <a:xfrm>
            <a:off x="812825" y="2471903"/>
            <a:ext cx="15699575" cy="246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spcAft>
                <a:spcPts val="1200"/>
              </a:spcAft>
              <a:buNone/>
            </a:pPr>
            <a:r>
              <a:rPr lang="nl-BE" sz="4400" dirty="0">
                <a:solidFill>
                  <a:srgbClr val="1E64C8"/>
                </a:solidFill>
                <a:sym typeface="Wingdings" pitchFamily="2" charset="2"/>
              </a:rPr>
              <a:t>Vermogen = energie per foton x aantal fotonen per seconde</a:t>
            </a:r>
          </a:p>
          <a:p>
            <a:pPr marL="85725" indent="0" algn="ctr">
              <a:spcAft>
                <a:spcPts val="1200"/>
              </a:spcAft>
              <a:buNone/>
            </a:pPr>
            <a:r>
              <a:rPr lang="nl-BE" sz="4400" dirty="0">
                <a:solidFill>
                  <a:srgbClr val="1E64C8"/>
                </a:solidFill>
                <a:sym typeface="Wingdings" pitchFamily="2" charset="2"/>
              </a:rPr>
              <a:t>Watt = Joule / seconde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DDB3C5F-1EFC-AD40-6818-57E585F893AA}"/>
              </a:ext>
            </a:extLst>
          </p:cNvPr>
          <p:cNvSpPr txBox="1">
            <a:spLocks/>
          </p:cNvSpPr>
          <p:nvPr/>
        </p:nvSpPr>
        <p:spPr>
          <a:xfrm>
            <a:off x="531017" y="4402605"/>
            <a:ext cx="15699575" cy="383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Wel / niet ioniserend onafhankelijk van vermogen, 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enkel van energie per foton!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Weinig hoge energie fotonen = veel lage energie fotonen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	 LED lamp (1 000 000 MHz) ~ AM radio (1 MHz) </a:t>
            </a:r>
          </a:p>
        </p:txBody>
      </p:sp>
    </p:spTree>
    <p:extLst>
      <p:ext uri="{BB962C8B-B14F-4D97-AF65-F5344CB8AC3E}">
        <p14:creationId xmlns:p14="http://schemas.microsoft.com/office/powerpoint/2010/main" val="452485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FC38-F29B-E412-1D92-1A80E6B07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00F00-EA8E-EECA-8BBE-0843F45E3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Thermische effecten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B74CDC-B038-315F-D0B6-E1C41E1F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64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3BAA7F1E-CEAA-6FE6-B300-BA09B50E008A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DE4471-536F-4A7A-AB7B-614C2F994C47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514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Resonantiefrequentie kan zorgen voor trilling van moleculen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Trilling genereert warmte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à"/>
            </a:pPr>
            <a:r>
              <a:rPr lang="nl-BE" sz="4400" dirty="0">
                <a:sym typeface="Wingdings" pitchFamily="2" charset="2"/>
              </a:rPr>
              <a:t> Bvb: watermoleculen in microgolfoven</a:t>
            </a:r>
          </a:p>
          <a:p>
            <a:pPr marL="85725" indent="0">
              <a:spcAft>
                <a:spcPts val="1200"/>
              </a:spcAft>
              <a:buNone/>
            </a:pPr>
            <a:endParaRPr lang="nl-BE" sz="4400" dirty="0">
              <a:sym typeface="Wingdings" pitchFamily="2" charset="2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à"/>
            </a:pPr>
            <a:endParaRPr lang="nl-BE" sz="4400" dirty="0">
              <a:sym typeface="Wingdings" pitchFamily="2" charset="2"/>
            </a:endParaRPr>
          </a:p>
        </p:txBody>
      </p:sp>
      <p:pic>
        <p:nvPicPr>
          <p:cNvPr id="5" name="Afbeelding 4" descr="Afbeelding met apparaat, keukenapparaat, Huishoudelijk apparaat, Magnetronoven&#10;&#10;Door AI gegenereerde inhoud is mogelijk onjuist.">
            <a:extLst>
              <a:ext uri="{FF2B5EF4-FFF2-40B4-BE49-F238E27FC236}">
                <a16:creationId xmlns:a16="http://schemas.microsoft.com/office/drawing/2014/main" id="{466E429F-E437-6200-527C-E3C905B11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5"/>
          <a:stretch>
            <a:fillRect/>
          </a:stretch>
        </p:blipFill>
        <p:spPr>
          <a:xfrm>
            <a:off x="11872853" y="2824842"/>
            <a:ext cx="4639547" cy="34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3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62F0E-D5D6-08DC-C31C-CCC3B5156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0B386-1F10-CEB6-18CB-A65BBE10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Thermische effecten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2EF5B5-25EE-5593-6B05-962437A0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65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D0795EC-36BD-AF1D-D316-DCEFF497DFD5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6B51EF-E85F-5510-1D35-964D425BCF43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514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Resonantiefrequentie kan zorgen voor trilling van moleculen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Trilling genereert warmte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à"/>
            </a:pPr>
            <a:r>
              <a:rPr lang="nl-BE" sz="4400" dirty="0">
                <a:sym typeface="Wingdings" pitchFamily="2" charset="2"/>
              </a:rPr>
              <a:t> Bvb: watermoleculen in microgolfoven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Alleen bij heel hoge vermogens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à"/>
            </a:pPr>
            <a:r>
              <a:rPr lang="nl-BE" sz="4400" dirty="0">
                <a:sym typeface="Wingdings" pitchFamily="2" charset="2"/>
              </a:rPr>
              <a:t> Bvb: krachtige radar antennes</a:t>
            </a:r>
          </a:p>
          <a:p>
            <a:pPr>
              <a:spcAft>
                <a:spcPts val="1200"/>
              </a:spcAft>
              <a:buFontTx/>
              <a:buChar char="-"/>
            </a:pPr>
            <a:endParaRPr lang="nl-BE" sz="4400" dirty="0">
              <a:sym typeface="Wingdings" pitchFamily="2" charset="2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à"/>
            </a:pPr>
            <a:endParaRPr lang="nl-BE" sz="4400" dirty="0">
              <a:sym typeface="Wingdings" pitchFamily="2" charset="2"/>
            </a:endParaRPr>
          </a:p>
        </p:txBody>
      </p:sp>
      <p:pic>
        <p:nvPicPr>
          <p:cNvPr id="5" name="Afbeelding 4" descr="Afbeelding met apparaat, keukenapparaat, Huishoudelijk apparaat, Magnetronoven&#10;&#10;Door AI gegenereerde inhoud is mogelijk onjuist.">
            <a:extLst>
              <a:ext uri="{FF2B5EF4-FFF2-40B4-BE49-F238E27FC236}">
                <a16:creationId xmlns:a16="http://schemas.microsoft.com/office/drawing/2014/main" id="{4B5711FB-794A-7F32-B687-9D25FD99C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5"/>
          <a:stretch>
            <a:fillRect/>
          </a:stretch>
        </p:blipFill>
        <p:spPr>
          <a:xfrm>
            <a:off x="11872853" y="2824842"/>
            <a:ext cx="4639547" cy="3450115"/>
          </a:xfrm>
          <a:prstGeom prst="rect">
            <a:avLst/>
          </a:prstGeom>
        </p:spPr>
      </p:pic>
      <p:pic>
        <p:nvPicPr>
          <p:cNvPr id="7" name="Afbeelding 6" descr="Afbeelding met Radiotelescoop, antenne, buitenshuis, Radar&#10;&#10;Door AI gegenereerde inhoud is mogelijk onjuist.">
            <a:extLst>
              <a:ext uri="{FF2B5EF4-FFF2-40B4-BE49-F238E27FC236}">
                <a16:creationId xmlns:a16="http://schemas.microsoft.com/office/drawing/2014/main" id="{FBCFC1AC-06C3-4AC9-F762-2A3813952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31" y="6427256"/>
            <a:ext cx="4767692" cy="28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47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0525C-4C35-2B9F-DD8E-E9AF8CDD4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3370F-00AC-738B-C83C-CEB043948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Thermische effecten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FBE0FD-F621-B479-E330-1056ABB2F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66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88C589F-7B6A-5234-C6A4-6F28B7853B28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BFD16C-E751-E0DE-320F-129F12B1E51C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6510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Gsm, WiFi, hoogspanning, ...: milliwatts tot enkele watts</a:t>
            </a:r>
          </a:p>
          <a:p>
            <a:pPr marL="85725" indent="0">
              <a:buNone/>
            </a:pPr>
            <a:r>
              <a:rPr lang="nl-BE" sz="4400" dirty="0">
                <a:sym typeface="Wingdings" pitchFamily="2" charset="2"/>
              </a:rPr>
              <a:t>	 </a:t>
            </a:r>
            <a:r>
              <a:rPr lang="nl-BE" sz="4400" dirty="0">
                <a:solidFill>
                  <a:srgbClr val="1E64C8"/>
                </a:solidFill>
                <a:sym typeface="Wingdings" pitchFamily="2" charset="2"/>
              </a:rPr>
              <a:t>0.001 - 1</a:t>
            </a:r>
            <a:r>
              <a:rPr lang="nl-BE" sz="4400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nl-BE" sz="4400" dirty="0">
                <a:sym typeface="Wingdings" pitchFamily="2" charset="2"/>
              </a:rPr>
              <a:t>W</a:t>
            </a:r>
          </a:p>
          <a:p>
            <a:pPr marL="85725" indent="0">
              <a:buNone/>
            </a:pPr>
            <a:endParaRPr lang="nl-BE" sz="4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3274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D7B8B-B050-1147-882C-0048BF61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D7A722-9C11-B46B-B2EA-1DBDF32C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Thermische effecten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9CD5D0-E754-CC9C-8186-89BC7D58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67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231B3C0-815D-2540-8BD4-195020E3A3FD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AD1BA1-05DB-4AB3-4BF3-EC7152ED7A63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6510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Gsm, WiFi, hoogspanning, ...: milliwatts tot enkele watts</a:t>
            </a:r>
          </a:p>
          <a:p>
            <a:pPr marL="85725" indent="0">
              <a:buNone/>
            </a:pPr>
            <a:r>
              <a:rPr lang="nl-BE" sz="4400" dirty="0">
                <a:sym typeface="Wingdings" pitchFamily="2" charset="2"/>
              </a:rPr>
              <a:t>	 </a:t>
            </a:r>
            <a:r>
              <a:rPr lang="nl-BE" sz="4400" dirty="0">
                <a:solidFill>
                  <a:srgbClr val="1E64C8"/>
                </a:solidFill>
                <a:sym typeface="Wingdings" pitchFamily="2" charset="2"/>
              </a:rPr>
              <a:t>0.001 - 1</a:t>
            </a:r>
            <a:r>
              <a:rPr lang="nl-BE" sz="4400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nl-BE" sz="4400" dirty="0">
                <a:sym typeface="Wingdings" pitchFamily="2" charset="2"/>
              </a:rPr>
              <a:t>W</a:t>
            </a:r>
          </a:p>
          <a:p>
            <a:pPr marL="85725" indent="0">
              <a:buNone/>
            </a:pPr>
            <a:endParaRPr lang="nl-BE" sz="4400" dirty="0">
              <a:sym typeface="Wingdings" pitchFamily="2" charset="2"/>
            </a:endParaRP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Brandwonden: duizenden watts (gefocust)</a:t>
            </a:r>
          </a:p>
          <a:p>
            <a:pPr marL="85725" indent="0">
              <a:buNone/>
            </a:pPr>
            <a:r>
              <a:rPr lang="nl-BE" sz="4400" dirty="0">
                <a:sym typeface="Wingdings" pitchFamily="2" charset="2"/>
              </a:rPr>
              <a:t>	 </a:t>
            </a:r>
            <a:r>
              <a:rPr lang="nl-BE" sz="4400" dirty="0">
                <a:solidFill>
                  <a:srgbClr val="1E64C8"/>
                </a:solidFill>
                <a:sym typeface="Wingdings" pitchFamily="2" charset="2"/>
              </a:rPr>
              <a:t>1000 - 10000 </a:t>
            </a:r>
            <a:r>
              <a:rPr lang="nl-BE" sz="4400" dirty="0">
                <a:sym typeface="Wingdings" pitchFamily="2" charset="2"/>
              </a:rPr>
              <a:t>W</a:t>
            </a:r>
          </a:p>
          <a:p>
            <a:pPr marL="85725" indent="0">
              <a:buNone/>
            </a:pPr>
            <a:endParaRPr lang="nl-BE" sz="4400" dirty="0">
              <a:sym typeface="Wingdings" pitchFamily="2" charset="2"/>
            </a:endParaRPr>
          </a:p>
          <a:p>
            <a:pPr marL="85725" indent="0">
              <a:buNone/>
            </a:pPr>
            <a:r>
              <a:rPr lang="nl-BE" sz="4400" dirty="0">
                <a:sym typeface="Wingdings" pitchFamily="2" charset="2"/>
              </a:rPr>
              <a:t>Niet in het dagelijkse leven…</a:t>
            </a:r>
          </a:p>
        </p:txBody>
      </p:sp>
    </p:spTree>
    <p:extLst>
      <p:ext uri="{BB962C8B-B14F-4D97-AF65-F5344CB8AC3E}">
        <p14:creationId xmlns:p14="http://schemas.microsoft.com/office/powerpoint/2010/main" val="18144646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00124-F8BF-A880-F87A-0511D6AA8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195D2-7860-B2F7-09A5-02B8CB09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Lasers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711283-9345-1AF4-B245-D0E2AD76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68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0FE0001-B822-B825-947E-2B045FA61049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0E3211-EA60-5B24-5474-5D8AB5625543}"/>
              </a:ext>
            </a:extLst>
          </p:cNvPr>
          <p:cNvSpPr txBox="1">
            <a:spLocks/>
          </p:cNvSpPr>
          <p:nvPr/>
        </p:nvSpPr>
        <p:spPr>
          <a:xfrm>
            <a:off x="531017" y="1520257"/>
            <a:ext cx="11203783" cy="5405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Gewoon zichtbaar licht (lage energie)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Hoge vermogens, licht in zelfde fase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 interferentie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Extreem gefocust (W / cm</a:t>
            </a:r>
            <a:r>
              <a:rPr lang="nl-BE" sz="4400" baseline="30000" dirty="0">
                <a:sym typeface="Wingdings" pitchFamily="2" charset="2"/>
              </a:rPr>
              <a:t>2</a:t>
            </a:r>
            <a:r>
              <a:rPr lang="nl-BE" sz="4400" dirty="0">
                <a:sym typeface="Wingdings" pitchFamily="2" charset="2"/>
              </a:rPr>
              <a:t>)</a:t>
            </a:r>
          </a:p>
          <a:p>
            <a:pPr>
              <a:spcAft>
                <a:spcPts val="1200"/>
              </a:spcAft>
              <a:buFontTx/>
              <a:buChar char="-"/>
            </a:pPr>
            <a:endParaRPr lang="nl-BE" sz="4400" dirty="0">
              <a:sym typeface="Wingdings" pitchFamily="2" charset="2"/>
            </a:endParaRPr>
          </a:p>
        </p:txBody>
      </p:sp>
      <p:pic>
        <p:nvPicPr>
          <p:cNvPr id="8" name="Afbeelding 7" descr="Afbeelding met licht, rood, nacht&#10;&#10;Door AI gegenereerde inhoud is mogelijk onjuist.">
            <a:extLst>
              <a:ext uri="{FF2B5EF4-FFF2-40B4-BE49-F238E27FC236}">
                <a16:creationId xmlns:a16="http://schemas.microsoft.com/office/drawing/2014/main" id="{6F2734D7-7565-2699-A88E-9985D102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130" y="635530"/>
            <a:ext cx="4241270" cy="4241270"/>
          </a:xfrm>
          <a:prstGeom prst="rect">
            <a:avLst/>
          </a:prstGeom>
        </p:spPr>
      </p:pic>
      <p:pic>
        <p:nvPicPr>
          <p:cNvPr id="11" name="Afbeelding 10" descr="Afbeelding met vloer, houten, overdekt, hout&#10;&#10;Door AI gegenereerde inhoud is mogelijk onjuist.">
            <a:extLst>
              <a:ext uri="{FF2B5EF4-FFF2-40B4-BE49-F238E27FC236}">
                <a16:creationId xmlns:a16="http://schemas.microsoft.com/office/drawing/2014/main" id="{D8FE4DA0-5C21-CE81-8182-5952762E7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28" y="5421785"/>
            <a:ext cx="5308070" cy="35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566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DDF50-BEAA-96CF-500D-1DE74A72D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896DA-EE21-179C-F848-963AC1D6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Andere voelbare effecten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B207E9-C848-5C9D-7092-F209CA43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69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1A622B59-C568-2EBD-3353-CFB117784642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683679-062C-9562-5A0A-3F8B589CBEF4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335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MRI: heel groot magnetisch veld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Sterke EM bronnen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 Duizeligheid, hoofdpijn, …</a:t>
            </a:r>
          </a:p>
        </p:txBody>
      </p:sp>
      <p:pic>
        <p:nvPicPr>
          <p:cNvPr id="6" name="Afbeelding 5" descr="Afbeelding met Medische apparatuur, medisch, gezondheidszorg, kleding&#10;&#10;Door AI gegenereerde inhoud is mogelijk onjuist.">
            <a:extLst>
              <a:ext uri="{FF2B5EF4-FFF2-40B4-BE49-F238E27FC236}">
                <a16:creationId xmlns:a16="http://schemas.microsoft.com/office/drawing/2014/main" id="{A296A426-7817-B17D-E9B6-BF876AFDF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09" y="2384789"/>
            <a:ext cx="6825151" cy="46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55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1B3D8-935D-EF3B-B73C-2914268D8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CCEB89-5A33-0BE0-3057-1A649D75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</a:t>
            </a:fld>
            <a:endParaRPr lang="nl-BE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0239935-A040-98C6-AEF4-C1583C90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Fake news? Wat zegt de wetenschap?</a:t>
            </a:r>
          </a:p>
        </p:txBody>
      </p:sp>
      <p:pic>
        <p:nvPicPr>
          <p:cNvPr id="8" name="Afbeelding 7" descr="Afbeelding met tekst, Elektrisch blauw, schermopname, Graphics&#10;&#10;Door AI gegenereerde inhoud is mogelijk onjuist.">
            <a:extLst>
              <a:ext uri="{FF2B5EF4-FFF2-40B4-BE49-F238E27FC236}">
                <a16:creationId xmlns:a16="http://schemas.microsoft.com/office/drawing/2014/main" id="{9E252551-15A3-0831-CB04-CD6DF6915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16" y="2499587"/>
            <a:ext cx="9004839" cy="50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742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5B948-2579-3B1C-8ED9-0C2B53451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B2E57-1CF9-28A2-523D-8EDB3A19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Andere voelbare effecten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B952C1-5483-AC38-38FB-8763E16E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70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5DA7274-5A44-3826-BA93-FD313E3FB788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90A36-1935-1BD5-AB4B-18B82C6AF4BF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335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MRI: heel groot magnetisch veld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Sterke EM bronnen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 Duizeligheid, hoofdpijn, …</a:t>
            </a:r>
          </a:p>
        </p:txBody>
      </p:sp>
      <p:pic>
        <p:nvPicPr>
          <p:cNvPr id="6" name="Afbeelding 5" descr="Afbeelding met Medische apparatuur, medisch, gezondheidszorg, kleding&#10;&#10;Door AI gegenereerde inhoud is mogelijk onjuist.">
            <a:extLst>
              <a:ext uri="{FF2B5EF4-FFF2-40B4-BE49-F238E27FC236}">
                <a16:creationId xmlns:a16="http://schemas.microsoft.com/office/drawing/2014/main" id="{C27DA303-7297-0D3D-E800-36F97EDE44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09" y="2384789"/>
            <a:ext cx="6825151" cy="464679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BE60EBB5-7062-0FC5-156F-9E87AB63098C}"/>
              </a:ext>
            </a:extLst>
          </p:cNvPr>
          <p:cNvSpPr txBox="1">
            <a:spLocks/>
          </p:cNvSpPr>
          <p:nvPr/>
        </p:nvSpPr>
        <p:spPr>
          <a:xfrm>
            <a:off x="3477782" y="7468530"/>
            <a:ext cx="11497054" cy="2033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nl-BE" sz="4400" dirty="0">
                <a:solidFill>
                  <a:srgbClr val="C00000"/>
                </a:solidFill>
                <a:sym typeface="Wingdings" pitchFamily="2" charset="2"/>
              </a:rPr>
              <a:t>Voelbaar betekent daarom niet schadelijk!</a:t>
            </a:r>
          </a:p>
          <a:p>
            <a:pPr marL="85725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nl-BE" sz="4400" dirty="0">
                <a:solidFill>
                  <a:srgbClr val="C00000"/>
                </a:solidFill>
                <a:sym typeface="Wingdings" pitchFamily="2" charset="2"/>
              </a:rPr>
              <a:t>En omgekeerd!</a:t>
            </a:r>
          </a:p>
          <a:p>
            <a:pPr>
              <a:spcAft>
                <a:spcPts val="1200"/>
              </a:spcAft>
              <a:buFontTx/>
              <a:buChar char="-"/>
            </a:pPr>
            <a:endParaRPr lang="nl-BE" sz="4400" dirty="0">
              <a:sym typeface="Wingdings" pitchFamily="2" charset="2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à"/>
            </a:pPr>
            <a:endParaRPr lang="nl-BE" sz="4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457264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1698D-54EF-E1F3-4B1E-5B5A526AF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F2B21-91C1-80D5-176B-7A36D9A0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Kanker?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94A04C-2423-033E-D93F-250EFA81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71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508E404-47D2-BB87-A631-CAEFF1C07890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50DF04-5836-B298-A86E-9009E042147F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335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Geen ionisatie dus geen (in)directe DNA schade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Héél veel onderzoek  nooit bewijs gevonden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Zelfs al is er wél een effect  verwaarloosbaar klein</a:t>
            </a:r>
          </a:p>
        </p:txBody>
      </p:sp>
    </p:spTree>
    <p:extLst>
      <p:ext uri="{BB962C8B-B14F-4D97-AF65-F5344CB8AC3E}">
        <p14:creationId xmlns:p14="http://schemas.microsoft.com/office/powerpoint/2010/main" val="7580084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BCBBE-7214-5BF8-37FA-A37A2C28A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diagram, lijn, schermopname&#10;&#10;Door AI gegenereerde inhoud is mogelijk onjuist.">
            <a:extLst>
              <a:ext uri="{FF2B5EF4-FFF2-40B4-BE49-F238E27FC236}">
                <a16:creationId xmlns:a16="http://schemas.microsoft.com/office/drawing/2014/main" id="{FE3B3481-C057-9839-5F1E-0FAD3F7AD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52" y="1877151"/>
            <a:ext cx="7692530" cy="59992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19A1537-7E71-AED7-4C14-9C4C84C6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7839219" cy="863693"/>
          </a:xfrm>
        </p:spPr>
        <p:txBody>
          <a:bodyPr/>
          <a:lstStyle/>
          <a:p>
            <a:r>
              <a:rPr lang="nl-BE" dirty="0"/>
              <a:t>Hoe schade beperken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F3F135-D92B-03A1-899E-AB21954D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72</a:t>
            </a:fld>
            <a:endParaRPr lang="nl-BE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586DB51-323F-8828-2D44-4F5AAAC71F0B}"/>
              </a:ext>
            </a:extLst>
          </p:cNvPr>
          <p:cNvSpPr txBox="1">
            <a:spLocks/>
          </p:cNvSpPr>
          <p:nvPr/>
        </p:nvSpPr>
        <p:spPr>
          <a:xfrm>
            <a:off x="2496777" y="7287476"/>
            <a:ext cx="6781800" cy="19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B58533-74E9-F2DF-DA03-D5BFD9751B97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6148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Schade bepaald door: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Energie van de straling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Vermogen van de straling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Afstand tot de bron</a:t>
            </a:r>
            <a:r>
              <a:rPr lang="nl-BE" sz="4400" baseline="30000" dirty="0">
                <a:sym typeface="Wingdings" pitchFamily="2" charset="2"/>
              </a:rPr>
              <a:t>2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Duur van blootstelling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Sensitiviteit van het orgaan</a:t>
            </a:r>
          </a:p>
        </p:txBody>
      </p:sp>
    </p:spTree>
    <p:extLst>
      <p:ext uri="{BB962C8B-B14F-4D97-AF65-F5344CB8AC3E}">
        <p14:creationId xmlns:p14="http://schemas.microsoft.com/office/powerpoint/2010/main" val="11966291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C38D8-6CF5-C1A5-B929-3F7F24C04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7FBE3-C208-37A2-49DD-0B7C3376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Radioamateurs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5737E8-4FB3-EB81-05A8-AD946597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73</a:t>
            </a:fld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C46D69-48B5-0D28-8ADE-C0ED7ABCC1F7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335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endParaRPr lang="nl-BE" sz="4400" dirty="0">
              <a:sym typeface="Wingdings" pitchFamily="2" charset="2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5506B44-8DD1-A209-2916-74A5C86E3194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4661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Schade bepaald door: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Energie van de straling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 2 - 24000 MHz = </a:t>
            </a:r>
            <a:r>
              <a:rPr lang="nl-BE" sz="4400" dirty="0">
                <a:solidFill>
                  <a:srgbClr val="0070C0"/>
                </a:solidFill>
                <a:sym typeface="Wingdings" pitchFamily="2" charset="2"/>
              </a:rPr>
              <a:t>heel laag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Vermogen van de straling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 max 400 Watt = </a:t>
            </a:r>
            <a:r>
              <a:rPr lang="nl-BE" sz="4400" dirty="0">
                <a:solidFill>
                  <a:srgbClr val="0070C0"/>
                </a:solidFill>
                <a:sym typeface="Wingdings" pitchFamily="2" charset="2"/>
              </a:rPr>
              <a:t>laag tot matig</a:t>
            </a:r>
          </a:p>
        </p:txBody>
      </p:sp>
      <p:pic>
        <p:nvPicPr>
          <p:cNvPr id="10" name="Afbeelding 9" descr="Afbeelding met schets, tekening, clipart, silhouet&#10;&#10;Door AI gegenereerde inhoud is mogelijk onjuist.">
            <a:extLst>
              <a:ext uri="{FF2B5EF4-FFF2-40B4-BE49-F238E27FC236}">
                <a16:creationId xmlns:a16="http://schemas.microsoft.com/office/drawing/2014/main" id="{4C888A14-0DFF-FA68-8360-435BB27C2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75" y="1420865"/>
            <a:ext cx="5422417" cy="47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71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540DA-977B-B624-8E07-559B39C3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36CC9-5F2C-FEC0-CF07-611BCF4F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Radioamateurs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91F590-2814-8147-401D-94A25067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74</a:t>
            </a:fld>
            <a:endParaRPr lang="nl-BE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0CE831-F72D-8C09-3F16-7C1C59641CC7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335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endParaRPr lang="nl-BE" sz="4400" dirty="0">
              <a:sym typeface="Wingdings" pitchFamily="2" charset="2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C258863-86AF-EC20-E108-9CC645A44F2E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4661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Schade bepaald door: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Energie van de straling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 2 - 24000 MHz = </a:t>
            </a:r>
            <a:r>
              <a:rPr lang="nl-BE" sz="4400" dirty="0">
                <a:solidFill>
                  <a:srgbClr val="0070C0"/>
                </a:solidFill>
                <a:sym typeface="Wingdings" pitchFamily="2" charset="2"/>
              </a:rPr>
              <a:t>heel laag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Vermogen van de straling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 max 400 Watt = </a:t>
            </a:r>
            <a:r>
              <a:rPr lang="nl-BE" sz="4400" dirty="0">
                <a:solidFill>
                  <a:srgbClr val="0070C0"/>
                </a:solidFill>
                <a:sym typeface="Wingdings" pitchFamily="2" charset="2"/>
              </a:rPr>
              <a:t>laag tot matig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99453AD-83DE-FA3D-CD8E-DE26200CCE78}"/>
              </a:ext>
            </a:extLst>
          </p:cNvPr>
          <p:cNvSpPr txBox="1">
            <a:spLocks/>
          </p:cNvSpPr>
          <p:nvPr/>
        </p:nvSpPr>
        <p:spPr>
          <a:xfrm>
            <a:off x="4680897" y="7120161"/>
            <a:ext cx="7976879" cy="121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spcAft>
                <a:spcPts val="1200"/>
              </a:spcAft>
              <a:buNone/>
            </a:pPr>
            <a:r>
              <a:rPr lang="nl-BE" sz="4400" dirty="0">
                <a:solidFill>
                  <a:srgbClr val="C00000"/>
                </a:solidFill>
                <a:sym typeface="Wingdings" pitchFamily="2" charset="2"/>
              </a:rPr>
              <a:t>Jullie zijn veilig!</a:t>
            </a:r>
          </a:p>
        </p:txBody>
      </p:sp>
      <p:pic>
        <p:nvPicPr>
          <p:cNvPr id="10" name="Afbeelding 9" descr="Afbeelding met schets, tekening, clipart, silhouet&#10;&#10;Door AI gegenereerde inhoud is mogelijk onjuist.">
            <a:extLst>
              <a:ext uri="{FF2B5EF4-FFF2-40B4-BE49-F238E27FC236}">
                <a16:creationId xmlns:a16="http://schemas.microsoft.com/office/drawing/2014/main" id="{9A76262A-A79F-17B3-0CE9-0447193B5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75" y="1420865"/>
            <a:ext cx="5422417" cy="47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412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A416D-90B1-232D-911D-2FFE798F2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97AAF-5D78-049C-AECA-63B50AE4A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Conclusie</a:t>
            </a:r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DE55A-6184-82B9-1B7B-B2BD28E6F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75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07406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FC076-4F72-A80F-18A0-7ED605972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F51D7F7-B1A7-5151-50F7-87A27DC7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5G oorzaak van Covid?</a:t>
            </a:r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BF751E-09D9-D945-F5B9-54E9B988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76</a:t>
            </a:fld>
            <a:endParaRPr lang="nl-BE" noProof="0" dirty="0"/>
          </a:p>
        </p:txBody>
      </p:sp>
      <p:pic>
        <p:nvPicPr>
          <p:cNvPr id="8" name="Afbeelding 7" descr="Afbeelding met Karmijn, symbool, rood, Graphics&#10;&#10;Door AI gegenereerde inhoud is mogelijk onjuist.">
            <a:extLst>
              <a:ext uri="{FF2B5EF4-FFF2-40B4-BE49-F238E27FC236}">
                <a16:creationId xmlns:a16="http://schemas.microsoft.com/office/drawing/2014/main" id="{9F28FFC6-156F-500D-5147-9C8FCD808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97" y="1820814"/>
            <a:ext cx="6972605" cy="3399144"/>
          </a:xfrm>
          <a:prstGeom prst="rect">
            <a:avLst/>
          </a:prstGeom>
        </p:spPr>
      </p:pic>
      <p:pic>
        <p:nvPicPr>
          <p:cNvPr id="10" name="Afbeelding 9" descr="Afbeelding met tekst, Lettertype, kaart&#10;&#10;Door AI gegenereerde inhoud is mogelijk onjuist.">
            <a:extLst>
              <a:ext uri="{FF2B5EF4-FFF2-40B4-BE49-F238E27FC236}">
                <a16:creationId xmlns:a16="http://schemas.microsoft.com/office/drawing/2014/main" id="{F8E2F60F-1286-7D09-0122-700F24459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3" y="1532273"/>
            <a:ext cx="6078558" cy="6841454"/>
          </a:xfrm>
          <a:prstGeom prst="rect">
            <a:avLst/>
          </a:prstGeom>
        </p:spPr>
      </p:pic>
      <p:pic>
        <p:nvPicPr>
          <p:cNvPr id="11" name="Afbeelding 10" descr="Afbeelding met Lettertype, tekst, wit, typografie&#10;&#10;Door AI gegenereerde inhoud is mogelijk onjuist.">
            <a:extLst>
              <a:ext uri="{FF2B5EF4-FFF2-40B4-BE49-F238E27FC236}">
                <a16:creationId xmlns:a16="http://schemas.microsoft.com/office/drawing/2014/main" id="{30F39567-B7CA-5CE2-7255-3AC6B9738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07" y="6435591"/>
            <a:ext cx="7772400" cy="1297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476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51561-22C6-4763-3A44-DC3DAFDAF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0857F3B-49B3-7937-2981-B9A7AE94D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5G oorzaak van autisme?</a:t>
            </a:r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F4CC95-5F61-C9BC-23F0-43066332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77</a:t>
            </a:fld>
            <a:endParaRPr lang="nl-BE" noProof="0" dirty="0"/>
          </a:p>
        </p:txBody>
      </p:sp>
      <p:pic>
        <p:nvPicPr>
          <p:cNvPr id="9" name="Afbeelding 8" descr="Afbeelding met buitenshuis, handschrift, graffiti, hek&#10;&#10;Door AI gegenereerde inhoud is mogelijk onjuist.">
            <a:extLst>
              <a:ext uri="{FF2B5EF4-FFF2-40B4-BE49-F238E27FC236}">
                <a16:creationId xmlns:a16="http://schemas.microsoft.com/office/drawing/2014/main" id="{BDB93E23-92EB-6823-B965-B55644F51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9" y="2165307"/>
            <a:ext cx="8568881" cy="4819996"/>
          </a:xfrm>
          <a:prstGeom prst="rect">
            <a:avLst/>
          </a:prstGeom>
        </p:spPr>
      </p:pic>
      <p:pic>
        <p:nvPicPr>
          <p:cNvPr id="14" name="Afbeelding 13" descr="Afbeelding met tekst, Lettertype, schermopname, Elektrisch blauw&#10;&#10;Door AI gegenereerde inhoud is mogelijk onjuist.">
            <a:extLst>
              <a:ext uri="{FF2B5EF4-FFF2-40B4-BE49-F238E27FC236}">
                <a16:creationId xmlns:a16="http://schemas.microsoft.com/office/drawing/2014/main" id="{CF91DC18-4074-F775-AFA5-E9A43B53C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5" y="693545"/>
            <a:ext cx="7091045" cy="1356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Tijdelijke aanduiding voor inhoud 2" descr="Afbeelding met Menselijk gezicht, kleding, persoon, person&#10;&#10;Door AI gegenereerde inhoud is mogelijk onjuist.">
            <a:extLst>
              <a:ext uri="{FF2B5EF4-FFF2-40B4-BE49-F238E27FC236}">
                <a16:creationId xmlns:a16="http://schemas.microsoft.com/office/drawing/2014/main" id="{7C49701B-D51B-3F4D-F9C3-3B0184FF7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976" y="2665219"/>
            <a:ext cx="6283484" cy="6283484"/>
          </a:xfrm>
        </p:spPr>
      </p:pic>
    </p:spTree>
    <p:extLst>
      <p:ext uri="{BB962C8B-B14F-4D97-AF65-F5344CB8AC3E}">
        <p14:creationId xmlns:p14="http://schemas.microsoft.com/office/powerpoint/2010/main" val="7547908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6B01E-7E44-12AE-93BC-F3F886030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189F88A-BBDC-9095-750C-1E5BB79B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Hoogspanningslijnen oorzaak van kinderleukemie?</a:t>
            </a:r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117BB62-80BC-BF0F-EDFB-874C2363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78</a:t>
            </a:fld>
            <a:endParaRPr lang="nl-BE" noProof="0" dirty="0"/>
          </a:p>
        </p:txBody>
      </p:sp>
      <p:pic>
        <p:nvPicPr>
          <p:cNvPr id="7" name="Afbeelding 6" descr="Afbeelding met tekst, Lettertype, schermopname, water&#10;&#10;Door AI gegenereerde inhoud is mogelijk onjuist.">
            <a:extLst>
              <a:ext uri="{FF2B5EF4-FFF2-40B4-BE49-F238E27FC236}">
                <a16:creationId xmlns:a16="http://schemas.microsoft.com/office/drawing/2014/main" id="{60B06459-DFF9-EAB5-0ED8-F535E309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77" y="3149600"/>
            <a:ext cx="7747000" cy="172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 descr="Afbeelding met tekst, Lettertype, wit, typografie&#10;&#10;Door AI gegenereerde inhoud is mogelijk onjuist.">
            <a:extLst>
              <a:ext uri="{FF2B5EF4-FFF2-40B4-BE49-F238E27FC236}">
                <a16:creationId xmlns:a16="http://schemas.microsoft.com/office/drawing/2014/main" id="{60CCA461-2492-1912-501A-C42C34B47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18" y="6201410"/>
            <a:ext cx="6515100" cy="128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 descr="Afbeelding met pyloon, toren, hemel, wolk&#10;&#10;Door AI gegenereerde inhoud is mogelijk onjuist.">
            <a:extLst>
              <a:ext uri="{FF2B5EF4-FFF2-40B4-BE49-F238E27FC236}">
                <a16:creationId xmlns:a16="http://schemas.microsoft.com/office/drawing/2014/main" id="{5B559718-86F6-7803-A0C9-1B369E6C7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8" y="2269490"/>
            <a:ext cx="7772400" cy="32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48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E6E08-DE9D-D83B-24BD-F8D5954A0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501E16B-3423-CFA6-A83B-1E026BB4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18" y="4283619"/>
            <a:ext cx="15705282" cy="1186362"/>
          </a:xfrm>
        </p:spPr>
        <p:txBody>
          <a:bodyPr/>
          <a:lstStyle/>
          <a:p>
            <a:pPr algn="ctr"/>
            <a:r>
              <a:rPr lang="nl-BE" sz="8000" u="none" dirty="0">
                <a:solidFill>
                  <a:srgbClr val="C00000"/>
                </a:solidFill>
              </a:rPr>
              <a:t>Correlatie ≠ Causatie!</a:t>
            </a:r>
            <a:endParaRPr lang="en-BE" sz="8000" u="none">
              <a:solidFill>
                <a:srgbClr val="C00000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673E12-4A12-0779-331A-DD289B76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79</a:t>
            </a:fld>
            <a:endParaRPr lang="nl-BE" noProof="0" dirty="0"/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73405D60-A8B3-1F49-4681-C28B455FCCAA}"/>
              </a:ext>
            </a:extLst>
          </p:cNvPr>
          <p:cNvSpPr txBox="1">
            <a:spLocks/>
          </p:cNvSpPr>
          <p:nvPr/>
        </p:nvSpPr>
        <p:spPr>
          <a:xfrm>
            <a:off x="830118" y="252000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3003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u="sng" kern="1200" cap="none" baseline="0">
                <a:solidFill>
                  <a:srgbClr val="1E64C8"/>
                </a:solidFill>
                <a:uFill>
                  <a:solidFill>
                    <a:srgbClr val="1E64C8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Basis statistiek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661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8F108-BAD1-9F7F-D80E-625556DDE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D6C55-A48E-A24E-375D-7C2B5A954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Mijn achtergrond</a:t>
            </a:r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D819A-9959-7C9F-6BBC-A9F73D042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39173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C31BB-BDA8-BE1C-DF3B-B2DACC04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257736-21E4-263B-E2D8-B9E3927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80</a:t>
            </a:fld>
            <a:endParaRPr lang="nl-BE" noProof="0" dirty="0"/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8792D83D-8291-E482-D1E8-058AEF41CBF3}"/>
              </a:ext>
            </a:extLst>
          </p:cNvPr>
          <p:cNvSpPr txBox="1">
            <a:spLocks/>
          </p:cNvSpPr>
          <p:nvPr/>
        </p:nvSpPr>
        <p:spPr>
          <a:xfrm>
            <a:off x="830118" y="252000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3003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u="sng" kern="1200" cap="none" baseline="0">
                <a:solidFill>
                  <a:srgbClr val="1E64C8"/>
                </a:solidFill>
                <a:uFill>
                  <a:solidFill>
                    <a:srgbClr val="1E64C8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Conclusie</a:t>
            </a:r>
            <a:endParaRPr lang="en-BE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02F5C55-4854-14E6-DEC2-224E5E643D69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7762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Ioniserende straling is kankerverwekkend in hoge dosis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	 UV licht of hogere energie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	 Dagelijkse lage dosis achtergrondstraling</a:t>
            </a:r>
          </a:p>
        </p:txBody>
      </p:sp>
    </p:spTree>
    <p:extLst>
      <p:ext uri="{BB962C8B-B14F-4D97-AF65-F5344CB8AC3E}">
        <p14:creationId xmlns:p14="http://schemas.microsoft.com/office/powerpoint/2010/main" val="28593503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C52B-3BD9-E1F9-48EB-932A244B2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1FACC5-ABE1-2374-799A-3E906108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81</a:t>
            </a:fld>
            <a:endParaRPr lang="nl-BE" noProof="0" dirty="0"/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50859A89-DF86-0F7F-9EC4-9A8A26A85A39}"/>
              </a:ext>
            </a:extLst>
          </p:cNvPr>
          <p:cNvSpPr txBox="1">
            <a:spLocks/>
          </p:cNvSpPr>
          <p:nvPr/>
        </p:nvSpPr>
        <p:spPr>
          <a:xfrm>
            <a:off x="830118" y="252000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3003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u="sng" kern="1200" cap="none" baseline="0">
                <a:solidFill>
                  <a:srgbClr val="1E64C8"/>
                </a:solidFill>
                <a:uFill>
                  <a:solidFill>
                    <a:srgbClr val="1E64C8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Conclusie</a:t>
            </a:r>
            <a:endParaRPr lang="en-BE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A1FD2F0-1596-CD19-AD62-5F1D7ED02DCD}"/>
              </a:ext>
            </a:extLst>
          </p:cNvPr>
          <p:cNvSpPr txBox="1">
            <a:spLocks/>
          </p:cNvSpPr>
          <p:nvPr/>
        </p:nvSpPr>
        <p:spPr>
          <a:xfrm>
            <a:off x="531017" y="1520256"/>
            <a:ext cx="15699575" cy="7762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6575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9988" indent="-45085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5775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8863" indent="-550863" algn="l" defTabSz="191293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275" indent="-442913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Ioniserende straling is kankerverwekkend in hoge dosis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	 UV licht of hogere energie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	 Dagelijkse lage dosis achtergrondstraling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nl-BE" sz="4400" dirty="0">
                <a:sym typeface="Wingdings" pitchFamily="2" charset="2"/>
              </a:rPr>
              <a:t>Niet-ioniserende straling is </a:t>
            </a:r>
            <a:r>
              <a:rPr lang="nl-BE" sz="4400" b="1" u="sng" dirty="0">
                <a:sym typeface="Wingdings" pitchFamily="2" charset="2"/>
              </a:rPr>
              <a:t>niet</a:t>
            </a:r>
            <a:r>
              <a:rPr lang="nl-BE" sz="4400" dirty="0">
                <a:sym typeface="Wingdings" pitchFamily="2" charset="2"/>
              </a:rPr>
              <a:t> kankerverwekkend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	 Tot UV licht</a:t>
            </a:r>
          </a:p>
          <a:p>
            <a:pPr marL="85725" indent="0">
              <a:spcAft>
                <a:spcPts val="1200"/>
              </a:spcAft>
              <a:buNone/>
            </a:pPr>
            <a:r>
              <a:rPr lang="nl-BE" sz="4400" dirty="0">
                <a:sym typeface="Wingdings" pitchFamily="2" charset="2"/>
              </a:rPr>
              <a:t>	 Enkel thermische effecten bij hoge vermogens </a:t>
            </a:r>
            <a:br>
              <a:rPr lang="nl-BE" sz="4400" dirty="0">
                <a:sym typeface="Wingdings" pitchFamily="2" charset="2"/>
              </a:rPr>
            </a:br>
            <a:r>
              <a:rPr lang="nl-BE" sz="4400" dirty="0">
                <a:sym typeface="Wingdings" pitchFamily="2" charset="2"/>
              </a:rPr>
              <a:t>	 	 (komen wij niet tegen in het dagelijkse leven)</a:t>
            </a:r>
          </a:p>
        </p:txBody>
      </p:sp>
    </p:spTree>
    <p:extLst>
      <p:ext uri="{BB962C8B-B14F-4D97-AF65-F5344CB8AC3E}">
        <p14:creationId xmlns:p14="http://schemas.microsoft.com/office/powerpoint/2010/main" val="36719119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82</a:t>
            </a:fld>
            <a:endParaRPr lang="nl-BE" noProof="0" dirty="0"/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F79C0F9E-BBEC-DCA4-8E96-369BE72E9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18" y="4283619"/>
            <a:ext cx="15705282" cy="1186362"/>
          </a:xfrm>
        </p:spPr>
        <p:txBody>
          <a:bodyPr/>
          <a:lstStyle/>
          <a:p>
            <a:pPr algn="ctr"/>
            <a:r>
              <a:rPr lang="nl-BE" sz="8000" u="none" dirty="0">
                <a:solidFill>
                  <a:schemeClr val="tx2"/>
                </a:solidFill>
              </a:rPr>
              <a:t>Vragen?</a:t>
            </a:r>
            <a:endParaRPr lang="en-BE" sz="8000" u="non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8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9C37972-3F44-7AD2-20EE-5DF11299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Mijn achtergrond</a:t>
            </a:r>
            <a:endParaRPr lang="en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074ABE0-8DC1-4535-B162-8CA966020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BE" sz="4000" b="1" dirty="0"/>
              <a:t>Bachelor: </a:t>
            </a:r>
            <a:r>
              <a:rPr lang="nl-BE" sz="4000" dirty="0"/>
              <a:t>Bio-ingenieur (cel- en genbiotechnologie)</a:t>
            </a:r>
          </a:p>
          <a:p>
            <a:pPr lvl="1">
              <a:buFontTx/>
              <a:buChar char="-"/>
            </a:pPr>
            <a:r>
              <a:rPr lang="nl-BE" sz="4000" dirty="0"/>
              <a:t>Uitgebreide basis celbiologie en genetica</a:t>
            </a:r>
          </a:p>
          <a:p>
            <a:pPr marL="719138" lvl="1" indent="0">
              <a:buNone/>
            </a:pPr>
            <a:endParaRPr lang="nl-BE" sz="4000" dirty="0"/>
          </a:p>
          <a:p>
            <a:pPr>
              <a:buFontTx/>
              <a:buChar char="-"/>
            </a:pPr>
            <a:r>
              <a:rPr lang="nl-BE" sz="4000" b="1" dirty="0"/>
              <a:t>Master: </a:t>
            </a:r>
            <a:r>
              <a:rPr lang="nl-BE" sz="4000" dirty="0"/>
              <a:t>Burgerlijk ingenieur (biomedische ingenieurstechnieken) </a:t>
            </a:r>
          </a:p>
          <a:p>
            <a:pPr lvl="1">
              <a:buFontTx/>
              <a:buChar char="-"/>
            </a:pPr>
            <a:r>
              <a:rPr lang="nl-BE" sz="4000" dirty="0"/>
              <a:t>Medische technologie </a:t>
            </a:r>
            <a:br>
              <a:rPr lang="nl-BE" sz="4000" dirty="0"/>
            </a:br>
            <a:r>
              <a:rPr lang="nl-BE" sz="4000" dirty="0">
                <a:sym typeface="Wingdings" pitchFamily="2" charset="2"/>
              </a:rPr>
              <a:t></a:t>
            </a:r>
            <a:r>
              <a:rPr lang="nl-BE" sz="4000" dirty="0"/>
              <a:t> beeldvorming, instrumentatie, biomaterialen, data, …</a:t>
            </a:r>
          </a:p>
          <a:p>
            <a:pPr marL="719138" lvl="1" indent="0">
              <a:buNone/>
            </a:pPr>
            <a:endParaRPr lang="nl-BE" sz="4000" dirty="0"/>
          </a:p>
          <a:p>
            <a:pPr>
              <a:buFontTx/>
              <a:buChar char="-"/>
            </a:pPr>
            <a:r>
              <a:rPr lang="nl-BE" sz="4000" b="1" dirty="0"/>
              <a:t>Doctoraat: </a:t>
            </a:r>
            <a:r>
              <a:rPr lang="nl-BE" sz="4000" dirty="0"/>
              <a:t>Medische beeldvorming met PET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9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2987025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3">
      <a:dk1>
        <a:sysClr val="windowText" lastClr="000000"/>
      </a:dk1>
      <a:lt1>
        <a:sysClr val="window" lastClr="FFFFFF"/>
      </a:lt1>
      <a:dk2>
        <a:srgbClr val="1E64C8"/>
      </a:dk2>
      <a:lt2>
        <a:srgbClr val="E9F0FA"/>
      </a:lt2>
      <a:accent1>
        <a:srgbClr val="8BBEE8"/>
      </a:accent1>
      <a:accent2>
        <a:srgbClr val="99CCEF"/>
      </a:accent2>
      <a:accent3>
        <a:srgbClr val="A7DAF6"/>
      </a:accent3>
      <a:accent4>
        <a:srgbClr val="B5E8FD"/>
      </a:accent4>
      <a:accent5>
        <a:srgbClr val="C3F6FF"/>
      </a:accent5>
      <a:accent6>
        <a:srgbClr val="D1FFFF"/>
      </a:accent6>
      <a:hlink>
        <a:srgbClr val="1E64C8"/>
      </a:hlink>
      <a:folHlink>
        <a:srgbClr val="1E64C8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algn="l">
          <a:lnSpc>
            <a:spcPct val="120000"/>
          </a:lnSpc>
          <a:buFont typeface="Arial" panose="020B0604020202020204" pitchFamily="34" charset="0"/>
          <a:buChar char="–"/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FAC212E6-F8A9-4D23-A341-974D2D251B9D}" vid="{41FE6058-9947-44F9-8E55-207583BCAF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1326</TotalTime>
  <Words>1572</Words>
  <Application>Microsoft Office PowerPoint</Application>
  <PresentationFormat>Aangepast</PresentationFormat>
  <Paragraphs>411</Paragraphs>
  <Slides>82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82</vt:i4>
      </vt:variant>
    </vt:vector>
  </HeadingPairs>
  <TitlesOfParts>
    <vt:vector size="86" baseType="lpstr">
      <vt:lpstr>Arial</vt:lpstr>
      <vt:lpstr>Calibri</vt:lpstr>
      <vt:lpstr>Wingdings</vt:lpstr>
      <vt:lpstr>Kantoorthema</vt:lpstr>
      <vt:lpstr>PowerPoint-presentatie</vt:lpstr>
      <vt:lpstr>(On)zin over straling en  de effecten op het menselijk lichaam</vt:lpstr>
      <vt:lpstr>Introductie</vt:lpstr>
      <vt:lpstr>5G oorzaak van Covid?</vt:lpstr>
      <vt:lpstr>5G oorzaak van autisme?</vt:lpstr>
      <vt:lpstr>Hoogspanningslijnen oorzaak van kinderleukemie?</vt:lpstr>
      <vt:lpstr>Fake news? Wat zegt de wetenschap?</vt:lpstr>
      <vt:lpstr>Mijn achtergrond</vt:lpstr>
      <vt:lpstr>Mijn achtergrond</vt:lpstr>
      <vt:lpstr>Wat is straling?</vt:lpstr>
      <vt:lpstr>Wat is straling?</vt:lpstr>
      <vt:lpstr>Elektromagnetische golven (EM)</vt:lpstr>
      <vt:lpstr>Elektromagnetische golven (EM)</vt:lpstr>
      <vt:lpstr>Elektromagnetisch spectrum</vt:lpstr>
      <vt:lpstr>Elektromagnetisch spectrum</vt:lpstr>
      <vt:lpstr>Voorbeelden</vt:lpstr>
      <vt:lpstr>Voorbeelden</vt:lpstr>
      <vt:lpstr>Ioniserende straling</vt:lpstr>
      <vt:lpstr>Ionisatie</vt:lpstr>
      <vt:lpstr>DNA schade</vt:lpstr>
      <vt:lpstr>DNA schade</vt:lpstr>
      <vt:lpstr>DNA schade</vt:lpstr>
      <vt:lpstr>DNA schade</vt:lpstr>
      <vt:lpstr>DNA = receptenboek</vt:lpstr>
      <vt:lpstr>DNA = receptenboek</vt:lpstr>
      <vt:lpstr>DNA = receptenboek</vt:lpstr>
      <vt:lpstr>DNA = receptenboek</vt:lpstr>
      <vt:lpstr>DNA = receptenboek</vt:lpstr>
      <vt:lpstr>Kanker is een kansspel</vt:lpstr>
      <vt:lpstr>Eenheden voor stralingsabsorptie</vt:lpstr>
      <vt:lpstr>Eenheden voor stralingsabsorptie</vt:lpstr>
      <vt:lpstr>Stochastische vs deterministische effecten</vt:lpstr>
      <vt:lpstr>Stochastische vs deterministische effecten</vt:lpstr>
      <vt:lpstr>Stochastische effecten</vt:lpstr>
      <vt:lpstr>Hoe werd dit onderzocht?</vt:lpstr>
      <vt:lpstr>Hoe werd dit onderzocht?</vt:lpstr>
      <vt:lpstr>Bronnen van ioniserende straling</vt:lpstr>
      <vt:lpstr>Bronnen van ioniserende straling</vt:lpstr>
      <vt:lpstr>Primordiale bronnen</vt:lpstr>
      <vt:lpstr>Primordiale bronnen</vt:lpstr>
      <vt:lpstr>Kosmische straling</vt:lpstr>
      <vt:lpstr>Kosmische straling</vt:lpstr>
      <vt:lpstr>Menselijk geproduceerde straling</vt:lpstr>
      <vt:lpstr>Menselijk geproduceerde straling</vt:lpstr>
      <vt:lpstr>Menselijk geproduceerde straling</vt:lpstr>
      <vt:lpstr>Menselijk geproduceerde straling</vt:lpstr>
      <vt:lpstr>Achtergrondstraling</vt:lpstr>
      <vt:lpstr>Achtergrondstraling</vt:lpstr>
      <vt:lpstr>Voorbeelden</vt:lpstr>
      <vt:lpstr>Voorbeelden</vt:lpstr>
      <vt:lpstr>Voorbeelden</vt:lpstr>
      <vt:lpstr>Voorbeelden</vt:lpstr>
      <vt:lpstr>Voorbeelden</vt:lpstr>
      <vt:lpstr>Voorbeelden</vt:lpstr>
      <vt:lpstr>Voorbeelden</vt:lpstr>
      <vt:lpstr>Voorbeelden</vt:lpstr>
      <vt:lpstr>Voorbeelden</vt:lpstr>
      <vt:lpstr>Niet-ioniserende straling</vt:lpstr>
      <vt:lpstr>Elektromagnetisch spectrum</vt:lpstr>
      <vt:lpstr>Niet-ioniserende straling</vt:lpstr>
      <vt:lpstr>Niet-ioniserende straling</vt:lpstr>
      <vt:lpstr>Vermogen</vt:lpstr>
      <vt:lpstr>Vermogen</vt:lpstr>
      <vt:lpstr>Thermische effecten</vt:lpstr>
      <vt:lpstr>Thermische effecten</vt:lpstr>
      <vt:lpstr>Thermische effecten</vt:lpstr>
      <vt:lpstr>Thermische effecten</vt:lpstr>
      <vt:lpstr>Lasers</vt:lpstr>
      <vt:lpstr>Andere voelbare effecten</vt:lpstr>
      <vt:lpstr>Andere voelbare effecten</vt:lpstr>
      <vt:lpstr>Kanker?</vt:lpstr>
      <vt:lpstr>Hoe schade beperken</vt:lpstr>
      <vt:lpstr>Radioamateurs</vt:lpstr>
      <vt:lpstr>Radioamateurs</vt:lpstr>
      <vt:lpstr>Conclusie</vt:lpstr>
      <vt:lpstr>5G oorzaak van Covid?</vt:lpstr>
      <vt:lpstr>5G oorzaak van autisme?</vt:lpstr>
      <vt:lpstr>Hoogspanningslijnen oorzaak van kinderleukemie?</vt:lpstr>
      <vt:lpstr>Correlatie ≠ Causatie!</vt:lpstr>
      <vt:lpstr>PowerPoint-presentatie</vt:lpstr>
      <vt:lpstr>PowerPoint-presentatie</vt:lpstr>
      <vt:lpstr>Vragen?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Thibault Marcel A D'Hulster</dc:creator>
  <cp:keywords/>
  <dc:description/>
  <cp:lastModifiedBy>Cnudde Filip</cp:lastModifiedBy>
  <cp:revision>124</cp:revision>
  <dcterms:created xsi:type="dcterms:W3CDTF">2025-11-16T14:13:39Z</dcterms:created>
  <dcterms:modified xsi:type="dcterms:W3CDTF">2025-12-10T09:23:12Z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1.1</vt:lpwstr>
  </property>
  <property fmtid="{D5CDD505-2E9C-101B-9397-08002B2CF9AE}" pid="4" name="Date">
    <vt:filetime>2019-05-23T22:00:00Z</vt:filetime>
  </property>
  <property fmtid="{D5CDD505-2E9C-101B-9397-08002B2CF9AE}" pid="5" name="Build">
    <vt:lpwstr>20</vt:lpwstr>
  </property>
</Properties>
</file>