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9" r:id="rId3"/>
    <p:sldId id="278" r:id="rId4"/>
    <p:sldId id="258" r:id="rId5"/>
    <p:sldId id="261" r:id="rId6"/>
    <p:sldId id="263" r:id="rId7"/>
    <p:sldId id="264" r:id="rId8"/>
    <p:sldId id="279" r:id="rId9"/>
    <p:sldId id="284" r:id="rId10"/>
    <p:sldId id="281" r:id="rId11"/>
    <p:sldId id="286" r:id="rId12"/>
    <p:sldId id="287" r:id="rId13"/>
    <p:sldId id="266" r:id="rId14"/>
    <p:sldId id="288" r:id="rId15"/>
    <p:sldId id="282" r:id="rId16"/>
    <p:sldId id="270" r:id="rId17"/>
    <p:sldId id="272" r:id="rId18"/>
    <p:sldId id="276" r:id="rId19"/>
    <p:sldId id="277" r:id="rId20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56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FF7090-3517-405A-A9F9-0FB37484CB50}" type="datetimeFigureOut">
              <a:rPr lang="nl-BE" smtClean="0"/>
              <a:t>14/08/2026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D670C2-4AF7-4FD8-8B8C-147E4B40F17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51206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fgeronde rechthoek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Afgeronde rechthoek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20" name="Ondertitel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nl-NL"/>
              <a:t>Klik om de ondertitelstijl van het model te bewerken</a:t>
            </a:r>
            <a:endParaRPr kumimoji="0" lang="en-US"/>
          </a:p>
        </p:txBody>
      </p:sp>
      <p:sp>
        <p:nvSpPr>
          <p:cNvPr id="19" name="Tijdelijke aanduiding voor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7A5B8-F19F-4F61-AB98-8876C0179701}" type="datetime1">
              <a:rPr lang="nl-BE" smtClean="0"/>
              <a:t>14/08/2026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FA08-8F1F-4293-8CFC-BEF2E4A4AEE9}" type="slidenum">
              <a:rPr lang="nl-BE" smtClean="0"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1F5C8-A10D-4207-AFE0-2F92089985C8}" type="datetime1">
              <a:rPr lang="nl-BE" smtClean="0"/>
              <a:t>14/08/2026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FA08-8F1F-4293-8CFC-BEF2E4A4AEE9}" type="slidenum">
              <a:rPr lang="nl-BE" smtClean="0"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70501-6F11-4B40-959E-14B415EDBE66}" type="datetime1">
              <a:rPr lang="nl-BE" smtClean="0"/>
              <a:t>14/08/2026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FA08-8F1F-4293-8CFC-BEF2E4A4AEE9}" type="slidenum">
              <a:rPr lang="nl-BE" smtClean="0"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E8A5E-D04D-42A2-8983-F7C1779D2DD5}" type="datetime1">
              <a:rPr lang="nl-BE" smtClean="0"/>
              <a:t>14/08/2026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FA08-8F1F-4293-8CFC-BEF2E4A4AEE9}" type="slidenum">
              <a:rPr lang="nl-BE" smtClean="0"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fgeronde rechthoek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Afgeronde rechthoek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2355D-1CCB-4619-B3C5-C313AF6A6D5A}" type="datetime1">
              <a:rPr lang="nl-BE" smtClean="0"/>
              <a:t>14/08/2026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FA08-8F1F-4293-8CFC-BEF2E4A4AEE9}" type="slidenum">
              <a:rPr lang="nl-BE" smtClean="0"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FF14-E874-469A-AC5E-4F29B9F55DD2}" type="datetime1">
              <a:rPr lang="nl-BE" smtClean="0"/>
              <a:t>14/08/2026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FA08-8F1F-4293-8CFC-BEF2E4A4AEE9}" type="slidenum">
              <a:rPr lang="nl-BE" smtClean="0"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A8C50-0042-403B-A7F0-9C48DFC95569}" type="datetime1">
              <a:rPr lang="nl-BE" smtClean="0"/>
              <a:t>14/08/2026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FA08-8F1F-4293-8CFC-BEF2E4A4AEE9}" type="slidenum">
              <a:rPr lang="nl-BE" smtClean="0"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5E44-85A1-41B6-80BB-E0E3D74093F2}" type="datetime1">
              <a:rPr lang="nl-BE" smtClean="0"/>
              <a:t>14/08/2026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FA08-8F1F-4293-8CFC-BEF2E4A4AEE9}" type="slidenum">
              <a:rPr lang="nl-BE" smtClean="0"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fgeronde rechthoek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71E4F-6CB5-4602-AEC3-1B532C668862}" type="datetime1">
              <a:rPr lang="nl-BE" smtClean="0"/>
              <a:t>14/08/2026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FA08-8F1F-4293-8CFC-BEF2E4A4AEE9}" type="slidenum">
              <a:rPr lang="nl-BE" smtClean="0"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A63B-F437-4106-B730-CA5501A4DC36}" type="datetime1">
              <a:rPr lang="nl-BE" smtClean="0"/>
              <a:t>14/08/2026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FA08-8F1F-4293-8CFC-BEF2E4A4AEE9}" type="slidenum">
              <a:rPr lang="nl-BE" smtClean="0"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fgeronde rechthoek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nd enkele hoek rechthoek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220D1-F2F2-4C89-9527-ACF3372D71F6}" type="datetime1">
              <a:rPr lang="nl-BE" smtClean="0"/>
              <a:t>14/08/2026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FA08-8F1F-4293-8CFC-BEF2E4A4AEE9}" type="slidenum">
              <a:rPr lang="nl-BE" smtClean="0"/>
              <a:t>‹nr.›</a:t>
            </a:fld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nl-NL"/>
              <a:t>Klik op het pictogram als u een afbeelding wilt toevoegen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fgeronde rechthoek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Afgeronde rechthoek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Tijdelijke aanduiding voor titel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nl-NL"/>
              <a:t>Klik om de modelstijlen te bewerken</a:t>
            </a:r>
          </a:p>
          <a:p>
            <a:pPr lvl="1" eaLnBrk="1" latinLnBrk="0" hangingPunct="1"/>
            <a:r>
              <a:rPr kumimoji="0" lang="nl-NL"/>
              <a:t>Tweede niveau</a:t>
            </a:r>
          </a:p>
          <a:p>
            <a:pPr lvl="2" eaLnBrk="1" latinLnBrk="0" hangingPunct="1"/>
            <a:r>
              <a:rPr kumimoji="0" lang="nl-NL"/>
              <a:t>Derde niveau</a:t>
            </a:r>
          </a:p>
          <a:p>
            <a:pPr lvl="3" eaLnBrk="1" latinLnBrk="0" hangingPunct="1"/>
            <a:r>
              <a:rPr kumimoji="0" lang="nl-NL"/>
              <a:t>Vierde niveau</a:t>
            </a:r>
          </a:p>
          <a:p>
            <a:pPr lvl="4" eaLnBrk="1" latinLnBrk="0" hangingPunct="1"/>
            <a:r>
              <a:rPr kumimoji="0" lang="nl-NL"/>
              <a:t>Vijfde niveau</a:t>
            </a:r>
            <a:endParaRPr kumimoji="0" lang="en-US"/>
          </a:p>
        </p:txBody>
      </p:sp>
      <p:sp>
        <p:nvSpPr>
          <p:cNvPr id="25" name="Tijdelijke aanduiding voor datum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6A6F4B7-E2CD-4D0C-B829-3A57ADAAF734}" type="datetime1">
              <a:rPr lang="nl-BE" smtClean="0"/>
              <a:t>14/08/2026</a:t>
            </a:fld>
            <a:endParaRPr lang="nl-BE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005FA08-8F1F-4293-8CFC-BEF2E4A4AEE9}" type="slidenum">
              <a:rPr lang="nl-BE" smtClean="0"/>
              <a:t>‹nr.›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contestupload.uba.be/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nl-BE" dirty="0"/>
              <a:t>De IARU-</a:t>
            </a:r>
            <a:r>
              <a:rPr lang="nl-BE" dirty="0" err="1"/>
              <a:t>Region</a:t>
            </a:r>
            <a:r>
              <a:rPr lang="nl-BE" dirty="0"/>
              <a:t> 1 </a:t>
            </a:r>
            <a:r>
              <a:rPr lang="nl-BE" dirty="0" err="1"/>
              <a:t>Velddag</a:t>
            </a:r>
            <a:r>
              <a:rPr lang="nl-BE" dirty="0"/>
              <a:t> </a:t>
            </a:r>
            <a:br>
              <a:rPr lang="nl-BE" dirty="0"/>
            </a:br>
            <a:r>
              <a:rPr lang="nl-BE" dirty="0"/>
              <a:t>Hoe begin je eraan?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FA08-8F1F-4293-8CFC-BEF2E4A4AEE9}" type="slidenum">
              <a:rPr lang="nl-BE" smtClean="0"/>
              <a:t>1</a:t>
            </a:fld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30CBCEB-8B90-0396-AB30-3D754F97F5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07890"/>
            <a:ext cx="756196" cy="80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9210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6D78C3AB-1AA5-AB61-D57D-E63710240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FA08-8F1F-4293-8CFC-BEF2E4A4AEE9}" type="slidenum">
              <a:rPr lang="nl-BE" smtClean="0"/>
              <a:t>10</a:t>
            </a:fld>
            <a:endParaRPr lang="nl-BE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DD44F68-3FC0-57AE-CFA7-71D2610C530B}"/>
              </a:ext>
            </a:extLst>
          </p:cNvPr>
          <p:cNvSpPr txBox="1"/>
          <p:nvPr/>
        </p:nvSpPr>
        <p:spPr>
          <a:xfrm>
            <a:off x="1079120" y="476672"/>
            <a:ext cx="698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i="1" u="sng" dirty="0"/>
              <a:t>De PRE-VELDDAG periode (1 maand voor de </a:t>
            </a:r>
            <a:r>
              <a:rPr lang="nl-BE" sz="2400" i="1" u="sng" dirty="0" err="1"/>
              <a:t>velddag</a:t>
            </a:r>
            <a:r>
              <a:rPr lang="nl-BE" sz="2400" i="1" u="sng" dirty="0"/>
              <a:t>) – </a:t>
            </a:r>
            <a:r>
              <a:rPr lang="nl-BE" sz="2400" i="1" u="sng" dirty="0">
                <a:solidFill>
                  <a:srgbClr val="FF0000"/>
                </a:solidFill>
              </a:rPr>
              <a:t>HET REGLEMENT</a:t>
            </a:r>
          </a:p>
          <a:p>
            <a:pPr algn="ctr"/>
            <a:endParaRPr lang="nl-BE" sz="2400" i="1" u="sng" dirty="0">
              <a:solidFill>
                <a:srgbClr val="FF0000"/>
              </a:solidFill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50F445C-BFEF-19CF-6ADB-E0D11DA18868}"/>
              </a:ext>
            </a:extLst>
          </p:cNvPr>
          <p:cNvSpPr txBox="1"/>
          <p:nvPr/>
        </p:nvSpPr>
        <p:spPr>
          <a:xfrm>
            <a:off x="1007112" y="1545770"/>
            <a:ext cx="7128792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Tx/>
              <a:buChar char="-"/>
            </a:pPr>
            <a:r>
              <a:rPr lang="nl-BE" sz="1600" dirty="0"/>
              <a:t>CQ </a:t>
            </a:r>
            <a:r>
              <a:rPr lang="nl-BE" sz="1600" dirty="0" err="1"/>
              <a:t>Fieldday</a:t>
            </a:r>
            <a:endParaRPr lang="nl-BE" sz="1600" dirty="0"/>
          </a:p>
          <a:p>
            <a:pPr marL="285750" lvl="1" indent="-285750">
              <a:buFontTx/>
              <a:buChar char="-"/>
            </a:pPr>
            <a:r>
              <a:rPr lang="nl-BE" sz="1600" dirty="0"/>
              <a:t>Exchange 59 xxx (</a:t>
            </a:r>
            <a:r>
              <a:rPr lang="nl-BE" sz="1600" dirty="0" err="1"/>
              <a:t>volgnr</a:t>
            </a:r>
            <a:r>
              <a:rPr lang="nl-BE" sz="1600" dirty="0"/>
              <a:t>. Vanaf 001)</a:t>
            </a:r>
          </a:p>
          <a:p>
            <a:pPr marL="0" lvl="1"/>
            <a:r>
              <a:rPr lang="nl-BE" sz="1600" dirty="0"/>
              <a:t>-   Een station mag je éénmaal werken op elke band</a:t>
            </a:r>
          </a:p>
          <a:p>
            <a:pPr marL="285750" indent="-285750">
              <a:buFontTx/>
              <a:buChar char="-"/>
            </a:pPr>
            <a:r>
              <a:rPr lang="nl-BE" sz="1600" dirty="0"/>
              <a:t>Punten:</a:t>
            </a:r>
          </a:p>
          <a:p>
            <a:pPr marL="742950" lvl="1" indent="-285750">
              <a:buFontTx/>
              <a:buChar char="-"/>
            </a:pPr>
            <a:r>
              <a:rPr lang="nl-BE" sz="1600" dirty="0"/>
              <a:t>Een ingeschreven ON/P station = 10 punten</a:t>
            </a:r>
          </a:p>
          <a:p>
            <a:pPr marL="742950" lvl="1" indent="-285750">
              <a:buFontTx/>
              <a:buChar char="-"/>
            </a:pPr>
            <a:r>
              <a:rPr lang="nl-BE" sz="1600" dirty="0"/>
              <a:t>Een buitenlands /P of /M -station = 4 punten, met uitzondering van stations in de Russische Federatie en Wit-Rusland = 0 punten.</a:t>
            </a:r>
          </a:p>
          <a:p>
            <a:pPr marL="742950" lvl="1" indent="-285750">
              <a:buFontTx/>
              <a:buChar char="-"/>
            </a:pPr>
            <a:r>
              <a:rPr lang="nl-BE" sz="1600" dirty="0"/>
              <a:t>Een buitenlands vast station = 2 punten, met uitzondering van stations in de Russische Federatie en Wit-Rusland = 0 punten (UA, RA, EU, EV, EW)</a:t>
            </a:r>
          </a:p>
          <a:p>
            <a:pPr marL="742950" lvl="1" indent="-285750">
              <a:buFontTx/>
              <a:buChar char="-"/>
            </a:pPr>
            <a:r>
              <a:rPr lang="nl-BE" sz="1600" dirty="0"/>
              <a:t>Alle NIET ingeschreven ON-stations = 1 punt.</a:t>
            </a:r>
          </a:p>
          <a:p>
            <a:r>
              <a:rPr lang="nl-BE" sz="1600" dirty="0"/>
              <a:t>De tien punten zullen slechts worden toegekend indien het gewerkte station als </a:t>
            </a:r>
            <a:r>
              <a:rPr lang="nl-BE" sz="1600" dirty="0" err="1"/>
              <a:t>velddagstation</a:t>
            </a:r>
            <a:r>
              <a:rPr lang="nl-BE" sz="1600" dirty="0"/>
              <a:t> is ingeschreven en de log werd ingestuurd. De deelnemerslijst is de enige referentie.</a:t>
            </a:r>
            <a:endParaRPr lang="nl-BE" dirty="0"/>
          </a:p>
          <a:p>
            <a:pPr marL="285750" lvl="1" indent="-285750">
              <a:buFontTx/>
              <a:buChar char="-"/>
            </a:pPr>
            <a:r>
              <a:rPr lang="nl-BE" dirty="0"/>
              <a:t>Multipliers: DXCC behalve Belarus (EU, EV, EW) en Russische Federatie (RA, UA)</a:t>
            </a:r>
          </a:p>
          <a:p>
            <a:endParaRPr lang="nl-BE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78A0A38-A47D-DE42-7A03-82302BE591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47054"/>
            <a:ext cx="756196" cy="80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130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50364-EE34-D28A-1DF9-FF6FB67A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F5597687-4B8F-EAF4-0702-DF25C6996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FA08-8F1F-4293-8CFC-BEF2E4A4AEE9}" type="slidenum">
              <a:rPr lang="nl-BE" smtClean="0"/>
              <a:t>11</a:t>
            </a:fld>
            <a:endParaRPr lang="nl-BE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E796921-6360-3CCD-AC37-C918B6A634D0}"/>
              </a:ext>
            </a:extLst>
          </p:cNvPr>
          <p:cNvSpPr txBox="1"/>
          <p:nvPr/>
        </p:nvSpPr>
        <p:spPr>
          <a:xfrm>
            <a:off x="1079120" y="476672"/>
            <a:ext cx="698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i="1" u="sng" dirty="0"/>
              <a:t>De PRE-VELDDAG periode (1 maand voor de </a:t>
            </a:r>
            <a:r>
              <a:rPr lang="nl-BE" sz="2400" i="1" u="sng" dirty="0" err="1"/>
              <a:t>velddag</a:t>
            </a:r>
            <a:r>
              <a:rPr lang="nl-BE" sz="2400" i="1" u="sng" dirty="0"/>
              <a:t>) – </a:t>
            </a:r>
            <a:r>
              <a:rPr lang="nl-BE" sz="2400" i="1" u="sng" dirty="0">
                <a:solidFill>
                  <a:srgbClr val="FF0000"/>
                </a:solidFill>
              </a:rPr>
              <a:t>HET REGLEMENT</a:t>
            </a:r>
          </a:p>
          <a:p>
            <a:pPr algn="ctr"/>
            <a:endParaRPr lang="nl-BE" sz="2400" i="1" u="sng" dirty="0">
              <a:solidFill>
                <a:srgbClr val="FF0000"/>
              </a:solidFill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485DA021-4396-CF15-BE61-D3BEC76B9588}"/>
              </a:ext>
            </a:extLst>
          </p:cNvPr>
          <p:cNvSpPr txBox="1"/>
          <p:nvPr/>
        </p:nvSpPr>
        <p:spPr>
          <a:xfrm>
            <a:off x="755576" y="1545770"/>
            <a:ext cx="74888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nl-BE" sz="2800" b="1" dirty="0">
                <a:solidFill>
                  <a:srgbClr val="FF0000"/>
                </a:solidFill>
              </a:rPr>
              <a:t>MULTIPLIERS !</a:t>
            </a:r>
          </a:p>
          <a:p>
            <a:pPr marL="0" lvl="1" algn="ctr"/>
            <a:endParaRPr lang="nl-BE" sz="2800" b="1" dirty="0">
              <a:solidFill>
                <a:srgbClr val="FF0000"/>
              </a:solidFill>
            </a:endParaRPr>
          </a:p>
          <a:p>
            <a:pPr marL="0" lvl="1"/>
            <a:r>
              <a:rPr lang="nl-BE" sz="2800" b="1" dirty="0">
                <a:solidFill>
                  <a:srgbClr val="FF0000"/>
                </a:solidFill>
              </a:rPr>
              <a:t>GROTE IMPACT OP DE EINDSCORE !</a:t>
            </a:r>
          </a:p>
          <a:p>
            <a:pPr marL="0" lvl="1"/>
            <a:endParaRPr lang="nl-BE" dirty="0"/>
          </a:p>
          <a:p>
            <a:pPr marL="0" lvl="1"/>
            <a:r>
              <a:rPr lang="nl-BE" sz="2400" dirty="0"/>
              <a:t>Alle DXCC behalve Belarus (EU, EV, EW) en    Russische Federatie (RA, UA)</a:t>
            </a:r>
          </a:p>
          <a:p>
            <a:endParaRPr lang="nl-BE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23E23BD-7F23-FADF-9593-1123CB0913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47054"/>
            <a:ext cx="756196" cy="80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443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94362-9C92-2978-D854-E670998A6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B56BDFFF-6EB2-8E32-02F2-5B2ED504D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FA08-8F1F-4293-8CFC-BEF2E4A4AEE9}" type="slidenum">
              <a:rPr lang="nl-BE" smtClean="0"/>
              <a:t>12</a:t>
            </a:fld>
            <a:endParaRPr lang="nl-BE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842C788-0F48-88A3-03A6-DB9670784AB2}"/>
              </a:ext>
            </a:extLst>
          </p:cNvPr>
          <p:cNvSpPr txBox="1"/>
          <p:nvPr/>
        </p:nvSpPr>
        <p:spPr>
          <a:xfrm>
            <a:off x="1079120" y="476672"/>
            <a:ext cx="698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i="1" u="sng" dirty="0"/>
              <a:t>De PRE-VELDDAG periode (1 maand voor de </a:t>
            </a:r>
            <a:r>
              <a:rPr lang="nl-BE" sz="2400" i="1" u="sng" dirty="0" err="1"/>
              <a:t>velddag</a:t>
            </a:r>
            <a:r>
              <a:rPr lang="nl-BE" sz="2400" i="1" u="sng" dirty="0"/>
              <a:t>) – </a:t>
            </a:r>
            <a:r>
              <a:rPr lang="nl-BE" sz="2400" i="1" u="sng" dirty="0">
                <a:solidFill>
                  <a:srgbClr val="FF0000"/>
                </a:solidFill>
              </a:rPr>
              <a:t>HET REGLEMENT</a:t>
            </a:r>
          </a:p>
          <a:p>
            <a:pPr algn="ctr"/>
            <a:endParaRPr lang="nl-BE" sz="2400" i="1" u="sng" dirty="0">
              <a:solidFill>
                <a:srgbClr val="FF0000"/>
              </a:solidFill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96DD37B1-C3AC-9D42-D918-E8AEE147A6AF}"/>
              </a:ext>
            </a:extLst>
          </p:cNvPr>
          <p:cNvSpPr txBox="1"/>
          <p:nvPr/>
        </p:nvSpPr>
        <p:spPr>
          <a:xfrm>
            <a:off x="755576" y="1545770"/>
            <a:ext cx="748883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nl-BE" sz="2800" b="1" dirty="0">
                <a:solidFill>
                  <a:srgbClr val="FF0000"/>
                </a:solidFill>
              </a:rPr>
              <a:t>INTERNET ???</a:t>
            </a:r>
          </a:p>
          <a:p>
            <a:pPr marL="0" lvl="1" algn="ctr"/>
            <a:endParaRPr lang="nl-BE" sz="2800" b="1" dirty="0">
              <a:solidFill>
                <a:srgbClr val="FF0000"/>
              </a:solidFill>
            </a:endParaRPr>
          </a:p>
          <a:p>
            <a:pPr marL="0" lvl="1"/>
            <a:r>
              <a:rPr lang="nl-BE" sz="2400" dirty="0"/>
              <a:t> - In strijd met het idee van “NOODOEFENING”</a:t>
            </a:r>
          </a:p>
          <a:p>
            <a:pPr marL="0" lvl="1"/>
            <a:endParaRPr lang="nl-BE" sz="2400" dirty="0"/>
          </a:p>
          <a:p>
            <a:pPr marL="0" lvl="1"/>
            <a:r>
              <a:rPr lang="nl-BE" sz="2400" dirty="0"/>
              <a:t> - Geen verbod in het reglement</a:t>
            </a:r>
          </a:p>
          <a:p>
            <a:endParaRPr lang="nl-BE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302C648-AD28-7751-D4AD-E331507B41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47054"/>
            <a:ext cx="756196" cy="80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47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FA08-8F1F-4293-8CFC-BEF2E4A4AEE9}" type="slidenum">
              <a:rPr lang="nl-BE" smtClean="0"/>
              <a:t>13</a:t>
            </a:fld>
            <a:endParaRPr lang="nl-BE"/>
          </a:p>
        </p:txBody>
      </p:sp>
      <p:sp>
        <p:nvSpPr>
          <p:cNvPr id="3" name="Tekstvak 2"/>
          <p:cNvSpPr txBox="1"/>
          <p:nvPr/>
        </p:nvSpPr>
        <p:spPr>
          <a:xfrm>
            <a:off x="1070242" y="476672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i="1" u="sng" dirty="0"/>
              <a:t>De </a:t>
            </a:r>
            <a:r>
              <a:rPr lang="nl-BE" sz="2400" i="1" u="sng" dirty="0" err="1"/>
              <a:t>Velddag</a:t>
            </a:r>
            <a:r>
              <a:rPr lang="nl-BE" sz="2400" i="1" u="sng" dirty="0"/>
              <a:t>- </a:t>
            </a:r>
            <a:r>
              <a:rPr lang="nl-BE" sz="2400" i="1" u="sng" dirty="0">
                <a:solidFill>
                  <a:srgbClr val="FF0000"/>
                </a:solidFill>
              </a:rPr>
              <a:t>Aandachtspunten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700808"/>
            <a:ext cx="2971060" cy="2232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78ED569B-9FF0-935D-9B07-E6D97769105C}"/>
              </a:ext>
            </a:extLst>
          </p:cNvPr>
          <p:cNvSpPr txBox="1"/>
          <p:nvPr/>
        </p:nvSpPr>
        <p:spPr>
          <a:xfrm>
            <a:off x="611560" y="1556792"/>
            <a:ext cx="51125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nl-BE" sz="2400" dirty="0"/>
              <a:t>Vergunning ON6MS/P aanwezig?</a:t>
            </a:r>
          </a:p>
          <a:p>
            <a:pPr marL="285750" indent="-285750">
              <a:buFontTx/>
              <a:buChar char="-"/>
            </a:pPr>
            <a:r>
              <a:rPr lang="nl-BE" sz="2400" dirty="0"/>
              <a:t>Hebben de </a:t>
            </a:r>
            <a:r>
              <a:rPr lang="nl-BE" sz="2400" dirty="0" err="1"/>
              <a:t>ops</a:t>
            </a:r>
            <a:r>
              <a:rPr lang="nl-BE" sz="2400" dirty="0"/>
              <a:t> hun bedieningscertificaat op zak?</a:t>
            </a:r>
          </a:p>
          <a:p>
            <a:pPr marL="285750" indent="-285750">
              <a:buFontTx/>
              <a:buChar char="-"/>
            </a:pPr>
            <a:r>
              <a:rPr lang="nl-BE" sz="2400" dirty="0"/>
              <a:t>ON3 </a:t>
            </a:r>
            <a:r>
              <a:rPr lang="nl-BE" sz="2400" dirty="0" err="1"/>
              <a:t>ops</a:t>
            </a:r>
            <a:r>
              <a:rPr lang="nl-BE" sz="2400" dirty="0"/>
              <a:t> moeten zich houden aan de beperkingen van hun vergunning.</a:t>
            </a:r>
          </a:p>
          <a:p>
            <a:pPr marL="285750" indent="-285750">
              <a:buFontTx/>
              <a:buChar char="-"/>
            </a:pPr>
            <a:r>
              <a:rPr lang="nl-BE" sz="2400" dirty="0"/>
              <a:t>Gebruik van het internationale fonetische alfabet.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F548BE3-95AA-7FC1-C11B-2F49B2B0D7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47054"/>
            <a:ext cx="756196" cy="80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6330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D1DD1-6D01-1627-0616-531237751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6523AF97-2D15-0649-DB5A-FBF6B6BFC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FA08-8F1F-4293-8CFC-BEF2E4A4AEE9}" type="slidenum">
              <a:rPr lang="nl-BE" smtClean="0"/>
              <a:t>14</a:t>
            </a:fld>
            <a:endParaRPr lang="nl-BE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FA03FF32-E01A-CCBB-307A-1372F958FEF3}"/>
              </a:ext>
            </a:extLst>
          </p:cNvPr>
          <p:cNvSpPr txBox="1"/>
          <p:nvPr/>
        </p:nvSpPr>
        <p:spPr>
          <a:xfrm>
            <a:off x="1079120" y="476672"/>
            <a:ext cx="698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i="1" u="sng" dirty="0"/>
              <a:t>De VELDDAG - tactiek</a:t>
            </a:r>
            <a:endParaRPr lang="nl-BE" sz="2400" i="1" u="sng" dirty="0">
              <a:solidFill>
                <a:srgbClr val="FF0000"/>
              </a:solidFill>
            </a:endParaRPr>
          </a:p>
          <a:p>
            <a:pPr algn="ctr"/>
            <a:endParaRPr lang="nl-BE" sz="2400" i="1" u="sng" dirty="0">
              <a:solidFill>
                <a:srgbClr val="FF0000"/>
              </a:solidFill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FB011FA7-8FF3-60BC-E594-46DB0294E5D9}"/>
              </a:ext>
            </a:extLst>
          </p:cNvPr>
          <p:cNvSpPr txBox="1"/>
          <p:nvPr/>
        </p:nvSpPr>
        <p:spPr>
          <a:xfrm>
            <a:off x="997131" y="1484784"/>
            <a:ext cx="705678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nl-BE" sz="2800" dirty="0"/>
              <a:t>Wissel tussen Run-mode en S&amp;P-mode (na 5 minuten non-</a:t>
            </a:r>
            <a:r>
              <a:rPr lang="nl-BE" sz="2800" dirty="0" err="1"/>
              <a:t>activity</a:t>
            </a:r>
            <a:r>
              <a:rPr lang="nl-BE" sz="2800" dirty="0"/>
              <a:t>).</a:t>
            </a:r>
          </a:p>
          <a:p>
            <a:pPr marL="457200" indent="-457200">
              <a:buFontTx/>
              <a:buChar char="-"/>
            </a:pPr>
            <a:r>
              <a:rPr lang="nl-BE" sz="2800" dirty="0"/>
              <a:t>Besteed tijd aan multipliers.</a:t>
            </a:r>
          </a:p>
          <a:p>
            <a:pPr marL="457200" indent="-457200">
              <a:buFontTx/>
              <a:buChar char="-"/>
            </a:pPr>
            <a:r>
              <a:rPr lang="nl-BE" sz="2800" dirty="0"/>
              <a:t>Profiteer van de propagatie (SR en SS).</a:t>
            </a:r>
          </a:p>
          <a:p>
            <a:pPr marL="457200" indent="-457200">
              <a:buFontTx/>
              <a:buChar char="-"/>
            </a:pPr>
            <a:r>
              <a:rPr lang="nl-BE" sz="2800" dirty="0"/>
              <a:t>Operator wissel om de 3à 4 uren.</a:t>
            </a:r>
          </a:p>
          <a:p>
            <a:pPr marL="457200" indent="-457200">
              <a:buFontTx/>
              <a:buChar char="-"/>
            </a:pPr>
            <a:r>
              <a:rPr lang="nl-BE" sz="2800" dirty="0"/>
              <a:t>Hou de generator draaiende.</a:t>
            </a:r>
          </a:p>
          <a:p>
            <a:pPr marL="457200" indent="-457200">
              <a:buFontTx/>
              <a:buChar char="-"/>
            </a:pPr>
            <a:r>
              <a:rPr lang="nl-BE" sz="2800" dirty="0"/>
              <a:t>Bij onweer: antennes afkoppelen, spanning afleggen, zoek onderdak.</a:t>
            </a:r>
          </a:p>
          <a:p>
            <a:endParaRPr lang="nl-BE" sz="28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CE45690-6141-8480-B300-5CC111BD2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47054"/>
            <a:ext cx="756196" cy="80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6346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A90FA796-E5EF-C27D-EB58-CC0A72B37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FA08-8F1F-4293-8CFC-BEF2E4A4AEE9}" type="slidenum">
              <a:rPr lang="nl-BE" smtClean="0"/>
              <a:t>15</a:t>
            </a:fld>
            <a:endParaRPr lang="nl-BE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4D4E6BD-B77F-D45C-95A3-F35E51FB8549}"/>
              </a:ext>
            </a:extLst>
          </p:cNvPr>
          <p:cNvSpPr txBox="1"/>
          <p:nvPr/>
        </p:nvSpPr>
        <p:spPr>
          <a:xfrm>
            <a:off x="1079120" y="476672"/>
            <a:ext cx="698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i="1" u="sng" dirty="0"/>
              <a:t>De POST-VELDDAG periode</a:t>
            </a:r>
            <a:endParaRPr lang="nl-BE" sz="2400" i="1" u="sng" dirty="0">
              <a:solidFill>
                <a:srgbClr val="FF0000"/>
              </a:solidFill>
            </a:endParaRPr>
          </a:p>
          <a:p>
            <a:pPr algn="ctr"/>
            <a:endParaRPr lang="nl-BE" sz="2400" i="1" u="sng" dirty="0">
              <a:solidFill>
                <a:srgbClr val="FF0000"/>
              </a:solidFill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FA24CAA3-7D47-C0B3-E3F9-8FC001C6647F}"/>
              </a:ext>
            </a:extLst>
          </p:cNvPr>
          <p:cNvSpPr txBox="1"/>
          <p:nvPr/>
        </p:nvSpPr>
        <p:spPr>
          <a:xfrm>
            <a:off x="1079120" y="1248713"/>
            <a:ext cx="70567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BE" sz="2800" dirty="0"/>
          </a:p>
          <a:p>
            <a:pPr marL="457200" indent="-457200">
              <a:buFontTx/>
              <a:buChar char="-"/>
            </a:pPr>
            <a:r>
              <a:rPr lang="nl-BE" sz="2800" dirty="0" err="1"/>
              <a:t>Rescore</a:t>
            </a:r>
            <a:r>
              <a:rPr lang="nl-BE" sz="2800" dirty="0"/>
              <a:t> de </a:t>
            </a:r>
            <a:r>
              <a:rPr lang="nl-BE" sz="2800" dirty="0" err="1"/>
              <a:t>contest</a:t>
            </a:r>
            <a:endParaRPr lang="nl-BE" sz="2800" dirty="0"/>
          </a:p>
          <a:p>
            <a:pPr marL="457200" indent="-457200">
              <a:buFontTx/>
              <a:buChar char="-"/>
            </a:pPr>
            <a:r>
              <a:rPr lang="nl-BE" sz="2800" dirty="0"/>
              <a:t>Save de log!</a:t>
            </a:r>
          </a:p>
          <a:p>
            <a:pPr marL="457200" indent="-457200">
              <a:buFontTx/>
              <a:buChar char="-"/>
            </a:pPr>
            <a:r>
              <a:rPr lang="nl-BE" sz="2800" dirty="0"/>
              <a:t>Check uw log!</a:t>
            </a:r>
          </a:p>
          <a:p>
            <a:pPr marL="457200" indent="-457200">
              <a:buFontTx/>
              <a:buChar char="-"/>
            </a:pPr>
            <a:r>
              <a:rPr lang="nl-BE" sz="2800" dirty="0"/>
              <a:t>Logs in </a:t>
            </a:r>
            <a:r>
              <a:rPr lang="nl-BE" sz="2800" dirty="0">
                <a:solidFill>
                  <a:srgbClr val="FF0000"/>
                </a:solidFill>
              </a:rPr>
              <a:t>CABRILLO</a:t>
            </a:r>
            <a:r>
              <a:rPr lang="nl-BE" sz="2800" dirty="0"/>
              <a:t> voor 20/9 uploaden op </a:t>
            </a:r>
            <a:r>
              <a:rPr lang="nl-BE" sz="2800" dirty="0">
                <a:hlinkClick r:id="rId2"/>
              </a:rPr>
              <a:t>https://contestupload.uba.be</a:t>
            </a:r>
            <a:endParaRPr lang="nl-BE" sz="2800" dirty="0"/>
          </a:p>
          <a:p>
            <a:pPr marL="457200" indent="-457200">
              <a:buFontTx/>
              <a:buChar char="-"/>
            </a:pPr>
            <a:r>
              <a:rPr lang="nl-BE" sz="2800" dirty="0"/>
              <a:t>QSL-kaarten versturen/beantwoorden? 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E7B7E80-3CB6-1790-49C8-A351F64867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47054"/>
            <a:ext cx="756196" cy="80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5446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FA08-8F1F-4293-8CFC-BEF2E4A4AEE9}" type="slidenum">
              <a:rPr lang="nl-BE" smtClean="0"/>
              <a:t>16</a:t>
            </a:fld>
            <a:endParaRPr lang="nl-BE"/>
          </a:p>
        </p:txBody>
      </p:sp>
      <p:sp>
        <p:nvSpPr>
          <p:cNvPr id="4" name="Tekstvak 3"/>
          <p:cNvSpPr txBox="1"/>
          <p:nvPr/>
        </p:nvSpPr>
        <p:spPr>
          <a:xfrm>
            <a:off x="1996084" y="1123003"/>
            <a:ext cx="4808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err="1"/>
              <a:t>Cabrillo</a:t>
            </a:r>
            <a:r>
              <a:rPr lang="nl-BE" dirty="0"/>
              <a:t> 			     </a:t>
            </a:r>
            <a:r>
              <a:rPr lang="nl-BE" dirty="0" err="1"/>
              <a:t>ADIF</a:t>
            </a:r>
            <a:endParaRPr lang="nl-B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43097"/>
            <a:ext cx="3670535" cy="38206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467" y="1647293"/>
            <a:ext cx="4320480" cy="381642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ekstvak 6"/>
          <p:cNvSpPr txBox="1"/>
          <p:nvPr/>
        </p:nvSpPr>
        <p:spPr>
          <a:xfrm>
            <a:off x="1043608" y="476672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i="1" u="sng" dirty="0"/>
              <a:t>Het </a:t>
            </a:r>
            <a:r>
              <a:rPr lang="nl-BE" sz="2400" i="1" u="sng" dirty="0" err="1"/>
              <a:t>logging</a:t>
            </a:r>
            <a:r>
              <a:rPr lang="nl-BE" sz="2400" i="1" u="sng" dirty="0"/>
              <a:t> programma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8949EFF-95E9-EF1B-460B-0494F8EAFB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47054"/>
            <a:ext cx="756196" cy="80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085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FA08-8F1F-4293-8CFC-BEF2E4A4AEE9}" type="slidenum">
              <a:rPr lang="nl-BE" smtClean="0"/>
              <a:t>17</a:t>
            </a:fld>
            <a:endParaRPr lang="nl-BE"/>
          </a:p>
        </p:txBody>
      </p:sp>
      <p:sp>
        <p:nvSpPr>
          <p:cNvPr id="3" name="Tekstvak 2"/>
          <p:cNvSpPr txBox="1"/>
          <p:nvPr/>
        </p:nvSpPr>
        <p:spPr>
          <a:xfrm>
            <a:off x="1043608" y="476672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i="1" u="sng" dirty="0"/>
              <a:t>Tenslotte</a:t>
            </a:r>
          </a:p>
        </p:txBody>
      </p:sp>
      <p:sp>
        <p:nvSpPr>
          <p:cNvPr id="5" name="Tekstvak 4"/>
          <p:cNvSpPr txBox="1"/>
          <p:nvPr/>
        </p:nvSpPr>
        <p:spPr>
          <a:xfrm>
            <a:off x="1547664" y="1680993"/>
            <a:ext cx="30243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800" b="1" dirty="0">
                <a:solidFill>
                  <a:srgbClr val="FF0000"/>
                </a:solidFill>
                <a:sym typeface="Wingdings" panose="05000000000000000000" pitchFamily="2" charset="2"/>
              </a:rPr>
              <a:t>GOOD LUCK, HAVE FUN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199" y="1661112"/>
            <a:ext cx="3153147" cy="2271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hthoek 3"/>
          <p:cNvSpPr/>
          <p:nvPr/>
        </p:nvSpPr>
        <p:spPr>
          <a:xfrm>
            <a:off x="867044" y="4873722"/>
            <a:ext cx="733790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BE" sz="4800" b="1" dirty="0">
                <a:solidFill>
                  <a:srgbClr val="FF0000"/>
                </a:solidFill>
              </a:rPr>
              <a:t>en ………</a:t>
            </a:r>
          </a:p>
          <a:p>
            <a:endParaRPr lang="nl-BE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9A573C35-5B60-9185-FBEC-DBF0A03DB6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47054"/>
            <a:ext cx="756196" cy="80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1214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FA08-8F1F-4293-8CFC-BEF2E4A4AEE9}" type="slidenum">
              <a:rPr lang="nl-BE" smtClean="0"/>
              <a:t>18</a:t>
            </a:fld>
            <a:endParaRPr lang="nl-BE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130" y="1556792"/>
            <a:ext cx="6254293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1043608" y="476672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i="1" u="sng" dirty="0" err="1"/>
              <a:t>Contesting</a:t>
            </a:r>
            <a:r>
              <a:rPr lang="nl-BE" sz="2400" i="1" u="sng" dirty="0"/>
              <a:t> is </a:t>
            </a:r>
            <a:r>
              <a:rPr lang="nl-BE" sz="2400" i="1" u="sng" dirty="0" err="1"/>
              <a:t>only</a:t>
            </a:r>
            <a:r>
              <a:rPr lang="nl-BE" sz="2400" i="1" u="sng" dirty="0"/>
              <a:t> a </a:t>
            </a:r>
            <a:r>
              <a:rPr lang="nl-BE" sz="2400" b="1" i="1" u="sng" dirty="0">
                <a:solidFill>
                  <a:srgbClr val="FF0000"/>
                </a:solidFill>
              </a:rPr>
              <a:t>HOBBY !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68EF40C-507F-8963-F5D5-6E13BBA702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47054"/>
            <a:ext cx="756196" cy="80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3711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FA08-8F1F-4293-8CFC-BEF2E4A4AEE9}" type="slidenum">
              <a:rPr lang="nl-BE" smtClean="0"/>
              <a:t>19</a:t>
            </a:fld>
            <a:endParaRPr lang="nl-BE"/>
          </a:p>
        </p:txBody>
      </p:sp>
      <p:sp>
        <p:nvSpPr>
          <p:cNvPr id="3" name="Rechthoek 2"/>
          <p:cNvSpPr/>
          <p:nvPr/>
        </p:nvSpPr>
        <p:spPr>
          <a:xfrm>
            <a:off x="2339752" y="2207710"/>
            <a:ext cx="460851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96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???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5FFC599-3EC8-3A97-30CE-05D899EF1D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47054"/>
            <a:ext cx="756196" cy="80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197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2411760" y="548680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i="1" u="sng" dirty="0"/>
              <a:t>Wat is de </a:t>
            </a:r>
            <a:r>
              <a:rPr lang="nl-BE" sz="2400" i="1" u="sng" dirty="0" err="1"/>
              <a:t>velddag</a:t>
            </a:r>
            <a:r>
              <a:rPr lang="nl-BE" sz="2400" i="1" u="sng" dirty="0"/>
              <a:t>?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830206" y="1491461"/>
            <a:ext cx="7560840" cy="2585323"/>
          </a:xfrm>
          <a:prstGeom prst="rect">
            <a:avLst/>
          </a:prstGeom>
          <a:noFill/>
          <a:ln w="34925">
            <a:solidFill>
              <a:srgbClr val="FF000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endParaRPr lang="en-US" sz="2400" b="1" dirty="0"/>
          </a:p>
          <a:p>
            <a:r>
              <a:rPr lang="en-US" sz="2400" b="1" dirty="0"/>
              <a:t>“An Amateur Radio </a:t>
            </a:r>
            <a:r>
              <a:rPr lang="en-US" sz="2400" b="1" dirty="0" err="1"/>
              <a:t>fieldday</a:t>
            </a:r>
            <a:r>
              <a:rPr lang="en-US" sz="2400" b="1" dirty="0"/>
              <a:t> is an operating event, held over a predefined time period where the goal is…to </a:t>
            </a:r>
            <a:r>
              <a:rPr lang="en-US" sz="2400" b="1" dirty="0">
                <a:solidFill>
                  <a:srgbClr val="FF0000"/>
                </a:solidFill>
              </a:rPr>
              <a:t>enjoy</a:t>
            </a:r>
            <a:r>
              <a:rPr lang="en-US" sz="2400" b="1" dirty="0"/>
              <a:t> yourself.” — The ARRL Operating Manual, 6th Edition.</a:t>
            </a:r>
          </a:p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FA08-8F1F-4293-8CFC-BEF2E4A4AEE9}" type="slidenum">
              <a:rPr lang="nl-BE" smtClean="0"/>
              <a:t>2</a:t>
            </a:fld>
            <a:endParaRPr lang="nl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0A93E614-0415-1E79-2D99-7AB33478042F}"/>
              </a:ext>
            </a:extLst>
          </p:cNvPr>
          <p:cNvSpPr txBox="1"/>
          <p:nvPr/>
        </p:nvSpPr>
        <p:spPr>
          <a:xfrm>
            <a:off x="807326" y="4437112"/>
            <a:ext cx="75608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800" dirty="0"/>
              <a:t>De </a:t>
            </a:r>
            <a:r>
              <a:rPr lang="nl-BE" sz="2800" dirty="0" err="1"/>
              <a:t>velddag</a:t>
            </a:r>
            <a:r>
              <a:rPr lang="nl-BE" sz="2800" dirty="0"/>
              <a:t> is een </a:t>
            </a:r>
            <a:r>
              <a:rPr lang="nl-BE" sz="2800" dirty="0">
                <a:solidFill>
                  <a:srgbClr val="FF0000"/>
                </a:solidFill>
              </a:rPr>
              <a:t>noodoefening</a:t>
            </a:r>
            <a:r>
              <a:rPr lang="nl-BE" sz="2800" dirty="0"/>
              <a:t> en een </a:t>
            </a:r>
            <a:r>
              <a:rPr lang="nl-BE" sz="2800" dirty="0">
                <a:solidFill>
                  <a:srgbClr val="FF0000"/>
                </a:solidFill>
              </a:rPr>
              <a:t>competitie.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8F129E9-EABF-0A0D-A195-ABDE997B21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47054"/>
            <a:ext cx="756196" cy="80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598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198A075F-B13E-4469-B6F7-F1CC06CD0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FA08-8F1F-4293-8CFC-BEF2E4A4AEE9}" type="slidenum">
              <a:rPr lang="nl-BE" smtClean="0"/>
              <a:t>3</a:t>
            </a:fld>
            <a:endParaRPr lang="nl-BE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AB94B96-C84D-05AC-5799-CAC90969F449}"/>
              </a:ext>
            </a:extLst>
          </p:cNvPr>
          <p:cNvSpPr txBox="1"/>
          <p:nvPr/>
        </p:nvSpPr>
        <p:spPr>
          <a:xfrm>
            <a:off x="723864" y="1474619"/>
            <a:ext cx="7632848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nl-BE" sz="3200" u="sng" dirty="0"/>
              <a:t>Noodoefening</a:t>
            </a:r>
          </a:p>
          <a:p>
            <a:r>
              <a:rPr lang="nl-BE" sz="3200" dirty="0"/>
              <a:t> - geen bestaande antennes, geen stroomnet.</a:t>
            </a:r>
          </a:p>
          <a:p>
            <a:endParaRPr lang="nl-BE" sz="3200" dirty="0"/>
          </a:p>
          <a:p>
            <a:r>
              <a:rPr lang="nl-BE" sz="3200" dirty="0"/>
              <a:t>2) </a:t>
            </a:r>
            <a:r>
              <a:rPr lang="nl-BE" sz="3200" u="sng" dirty="0"/>
              <a:t>Competitie</a:t>
            </a:r>
          </a:p>
          <a:p>
            <a:r>
              <a:rPr lang="nl-BE" sz="3200" dirty="0"/>
              <a:t>- Zoveel mogelijk verbindingen met andere zendamateurs in 24 u.</a:t>
            </a:r>
          </a:p>
          <a:p>
            <a:endParaRPr lang="nl-BE" sz="2400" u="sng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98E399E-77B0-4672-9903-E0A36B7C1C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47054"/>
            <a:ext cx="756196" cy="80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446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1070242" y="476672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i="1" u="sng" dirty="0"/>
              <a:t>Waarom deelnemen aan de </a:t>
            </a:r>
            <a:r>
              <a:rPr lang="nl-BE" sz="2400" i="1" u="sng" dirty="0" err="1"/>
              <a:t>velddag</a:t>
            </a:r>
            <a:r>
              <a:rPr lang="nl-BE" sz="2400" i="1" u="sng" dirty="0"/>
              <a:t>?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917650" y="1484784"/>
            <a:ext cx="74528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nl-BE" dirty="0"/>
              <a:t>Voor de </a:t>
            </a:r>
            <a:r>
              <a:rPr lang="nl-BE" dirty="0" err="1">
                <a:solidFill>
                  <a:srgbClr val="FF0000"/>
                </a:solidFill>
              </a:rPr>
              <a:t>fun</a:t>
            </a:r>
            <a:endParaRPr lang="nl-BE" dirty="0">
              <a:solidFill>
                <a:srgbClr val="FF0000"/>
              </a:solidFill>
            </a:endParaRPr>
          </a:p>
          <a:p>
            <a:endParaRPr lang="nl-BE" dirty="0">
              <a:solidFill>
                <a:srgbClr val="FF0000"/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nl-BE" dirty="0"/>
              <a:t>De opwinding van de jacht. </a:t>
            </a:r>
          </a:p>
          <a:p>
            <a:endParaRPr lang="nl-BE" dirty="0"/>
          </a:p>
          <a:p>
            <a:r>
              <a:rPr lang="nl-BE" dirty="0"/>
              <a:t>2) Voor de </a:t>
            </a:r>
            <a:r>
              <a:rPr lang="nl-BE" dirty="0">
                <a:solidFill>
                  <a:srgbClr val="FF0000"/>
                </a:solidFill>
              </a:rPr>
              <a:t>voldoening</a:t>
            </a:r>
          </a:p>
          <a:p>
            <a:endParaRPr lang="nl-BE" dirty="0">
              <a:solidFill>
                <a:srgbClr val="FF0000"/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nl-BE" dirty="0"/>
              <a:t>Jezelf overtreffen. Je eigen records verbeteren</a:t>
            </a:r>
          </a:p>
          <a:p>
            <a:pPr marL="742950" lvl="1" indent="-285750">
              <a:buFontTx/>
              <a:buChar char="-"/>
            </a:pPr>
            <a:r>
              <a:rPr lang="nl-BE" dirty="0"/>
              <a:t>Je concurrent verslaan.</a:t>
            </a:r>
          </a:p>
          <a:p>
            <a:pPr marL="742950" lvl="1" indent="-285750">
              <a:buFontTx/>
              <a:buChar char="-"/>
            </a:pPr>
            <a:r>
              <a:rPr lang="nl-BE" dirty="0"/>
              <a:t>Een doel bereiken.</a:t>
            </a:r>
          </a:p>
          <a:p>
            <a:pPr marL="742950" lvl="1" indent="-285750">
              <a:buFontTx/>
              <a:buChar char="-"/>
            </a:pPr>
            <a:r>
              <a:rPr lang="nl-BE" dirty="0"/>
              <a:t>Je eigen operator-skills verbeteren.</a:t>
            </a:r>
          </a:p>
          <a:p>
            <a:pPr marL="742950" lvl="1" indent="-285750">
              <a:buFontTx/>
              <a:buChar char="-"/>
            </a:pPr>
            <a:r>
              <a:rPr lang="nl-BE" dirty="0"/>
              <a:t>De mogelijkheden van uw </a:t>
            </a:r>
            <a:r>
              <a:rPr lang="nl-BE" dirty="0" err="1"/>
              <a:t>velddagstation</a:t>
            </a:r>
            <a:r>
              <a:rPr lang="nl-BE" dirty="0"/>
              <a:t> verbeteren.</a:t>
            </a:r>
          </a:p>
          <a:p>
            <a:pPr marL="742950" lvl="1" indent="-285750">
              <a:buFontTx/>
              <a:buChar char="-"/>
            </a:pPr>
            <a:r>
              <a:rPr lang="nl-BE" dirty="0"/>
              <a:t>De radioamateurgemeenschap dienen: </a:t>
            </a:r>
            <a:r>
              <a:rPr lang="nl-BE" dirty="0" err="1"/>
              <a:t>use</a:t>
            </a:r>
            <a:r>
              <a:rPr lang="nl-BE" dirty="0"/>
              <a:t> </a:t>
            </a:r>
            <a:r>
              <a:rPr lang="nl-BE" dirty="0" err="1"/>
              <a:t>it</a:t>
            </a:r>
            <a:r>
              <a:rPr lang="nl-BE" dirty="0"/>
              <a:t> or </a:t>
            </a:r>
            <a:r>
              <a:rPr lang="nl-BE" dirty="0" err="1"/>
              <a:t>loose</a:t>
            </a:r>
            <a:r>
              <a:rPr lang="nl-BE" dirty="0"/>
              <a:t> it.</a:t>
            </a:r>
          </a:p>
          <a:p>
            <a:pPr marL="742950" lvl="1" indent="-285750">
              <a:buFontTx/>
              <a:buChar char="-"/>
            </a:pPr>
            <a:r>
              <a:rPr lang="nl-BE" dirty="0"/>
              <a:t>Werken in een team.</a:t>
            </a:r>
          </a:p>
          <a:p>
            <a:pPr marL="742950" lvl="1" indent="-285750">
              <a:buFontTx/>
              <a:buChar char="-"/>
            </a:pPr>
            <a:r>
              <a:rPr lang="nl-BE" dirty="0"/>
              <a:t>Voor de centen…</a:t>
            </a:r>
          </a:p>
          <a:p>
            <a:endParaRPr lang="nl-BE" dirty="0"/>
          </a:p>
          <a:p>
            <a:r>
              <a:rPr lang="nl-BE" dirty="0"/>
              <a:t>3) Voor de </a:t>
            </a:r>
            <a:r>
              <a:rPr lang="nl-BE" dirty="0">
                <a:solidFill>
                  <a:srgbClr val="FF0000"/>
                </a:solidFill>
              </a:rPr>
              <a:t>kameraadschap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FA08-8F1F-4293-8CFC-BEF2E4A4AEE9}" type="slidenum">
              <a:rPr lang="nl-BE" smtClean="0"/>
              <a:t>4</a:t>
            </a:fld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650B9C0-BDC9-9A57-60D8-D0B437D36F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47054"/>
            <a:ext cx="756196" cy="80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132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79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FA08-8F1F-4293-8CFC-BEF2E4A4AEE9}" type="slidenum">
              <a:rPr lang="nl-BE" smtClean="0"/>
              <a:t>5</a:t>
            </a:fld>
            <a:endParaRPr lang="nl-BE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D08CBB9-7A19-884E-83B4-EA4BD30381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47054"/>
            <a:ext cx="756196" cy="80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938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1079120" y="476672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i="1" u="sng" dirty="0"/>
              <a:t>3 blokken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835478" y="1772816"/>
            <a:ext cx="7452336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800" dirty="0"/>
              <a:t>De </a:t>
            </a:r>
            <a:r>
              <a:rPr lang="nl-BE" sz="2800" dirty="0">
                <a:solidFill>
                  <a:srgbClr val="FF0000"/>
                </a:solidFill>
              </a:rPr>
              <a:t>PRE-VELDDAG</a:t>
            </a:r>
            <a:r>
              <a:rPr lang="nl-BE" sz="2800" dirty="0"/>
              <a:t> periode</a:t>
            </a:r>
          </a:p>
          <a:p>
            <a:endParaRPr lang="nl-BE" sz="2800" dirty="0"/>
          </a:p>
          <a:p>
            <a:pPr lvl="2"/>
            <a:r>
              <a:rPr lang="nl-BE" sz="2800" dirty="0"/>
              <a:t>	</a:t>
            </a:r>
          </a:p>
          <a:p>
            <a:r>
              <a:rPr lang="nl-BE" sz="2800" dirty="0"/>
              <a:t>De </a:t>
            </a:r>
            <a:r>
              <a:rPr lang="nl-BE" sz="2800" dirty="0">
                <a:solidFill>
                  <a:srgbClr val="FF0000"/>
                </a:solidFill>
              </a:rPr>
              <a:t>VELDDAG/CONTEST</a:t>
            </a:r>
            <a:r>
              <a:rPr lang="nl-BE" sz="2800" dirty="0"/>
              <a:t> periode</a:t>
            </a:r>
          </a:p>
          <a:p>
            <a:r>
              <a:rPr lang="nl-BE" sz="2800" dirty="0"/>
              <a:t>	</a:t>
            </a:r>
          </a:p>
          <a:p>
            <a:pPr lvl="2"/>
            <a:r>
              <a:rPr lang="nl-BE" sz="2800" dirty="0"/>
              <a:t>	</a:t>
            </a:r>
          </a:p>
          <a:p>
            <a:r>
              <a:rPr lang="nl-BE" sz="2800" dirty="0"/>
              <a:t>DE </a:t>
            </a:r>
            <a:r>
              <a:rPr lang="nl-BE" sz="2800" dirty="0">
                <a:solidFill>
                  <a:srgbClr val="FF0000"/>
                </a:solidFill>
              </a:rPr>
              <a:t>POST-VELDDAG</a:t>
            </a:r>
            <a:r>
              <a:rPr lang="nl-BE" sz="2800" dirty="0"/>
              <a:t> activiteiten</a:t>
            </a:r>
          </a:p>
          <a:p>
            <a:endParaRPr lang="nl-BE" dirty="0"/>
          </a:p>
          <a:p>
            <a:pPr lvl="2"/>
            <a:r>
              <a:rPr lang="nl-BE" dirty="0"/>
              <a:t>	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FA08-8F1F-4293-8CFC-BEF2E4A4AEE9}" type="slidenum">
              <a:rPr lang="nl-BE" smtClean="0"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63154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1079120" y="476672"/>
            <a:ext cx="698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i="1" u="sng" dirty="0"/>
              <a:t>De PRE-VELDDAG periode (1 maand voor de </a:t>
            </a:r>
            <a:r>
              <a:rPr lang="nl-BE" sz="2400" i="1" u="sng" dirty="0" err="1"/>
              <a:t>velddag</a:t>
            </a:r>
            <a:r>
              <a:rPr lang="nl-BE" sz="2400" i="1" u="sng" dirty="0"/>
              <a:t>)</a:t>
            </a:r>
          </a:p>
        </p:txBody>
      </p:sp>
      <p:sp>
        <p:nvSpPr>
          <p:cNvPr id="4" name="Tekstvak 3"/>
          <p:cNvSpPr txBox="1"/>
          <p:nvPr/>
        </p:nvSpPr>
        <p:spPr>
          <a:xfrm>
            <a:off x="719080" y="1382286"/>
            <a:ext cx="770485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nl-BE" sz="2000" dirty="0"/>
              <a:t>Inschrijven voor 1/9</a:t>
            </a:r>
          </a:p>
          <a:p>
            <a:pPr marL="285750" indent="-285750">
              <a:buFontTx/>
              <a:buChar char="-"/>
            </a:pPr>
            <a:r>
              <a:rPr lang="nl-BE" sz="2000" dirty="0"/>
              <a:t>Terrein vastleggen</a:t>
            </a:r>
          </a:p>
          <a:p>
            <a:pPr marL="285750" indent="-285750">
              <a:buFontTx/>
              <a:buChar char="-"/>
            </a:pPr>
            <a:r>
              <a:rPr lang="nl-BE" sz="2000" dirty="0"/>
              <a:t>Ploeg samenstellen (</a:t>
            </a:r>
            <a:r>
              <a:rPr lang="nl-BE" sz="2000" dirty="0" err="1"/>
              <a:t>shifts</a:t>
            </a:r>
            <a:r>
              <a:rPr lang="nl-BE" sz="2000" dirty="0"/>
              <a:t>, 1 of 2 operatoren/shift?)</a:t>
            </a:r>
          </a:p>
          <a:p>
            <a:pPr marL="285750" indent="-285750">
              <a:buFontTx/>
              <a:buChar char="-"/>
            </a:pPr>
            <a:r>
              <a:rPr lang="nl-BE" sz="2000" dirty="0"/>
              <a:t>Reglement: https://www.uba.be/nl/hf/velddagnieuws/velddag-reglement</a:t>
            </a:r>
          </a:p>
          <a:p>
            <a:pPr marL="285750" indent="-285750">
              <a:buFontTx/>
              <a:buChar char="-"/>
            </a:pPr>
            <a:r>
              <a:rPr lang="nl-BE" sz="2000" dirty="0"/>
              <a:t>Materiaallijst opstellen: </a:t>
            </a:r>
            <a:r>
              <a:rPr lang="nl-BE" sz="2000" dirty="0" err="1"/>
              <a:t>transceivers</a:t>
            </a:r>
            <a:r>
              <a:rPr lang="nl-BE" sz="2000" dirty="0"/>
              <a:t>, </a:t>
            </a:r>
            <a:r>
              <a:rPr lang="nl-BE" sz="2000" dirty="0" err="1"/>
              <a:t>footswitch</a:t>
            </a:r>
            <a:r>
              <a:rPr lang="nl-BE" sz="2000" dirty="0"/>
              <a:t>, </a:t>
            </a:r>
            <a:r>
              <a:rPr lang="nl-BE" sz="2000" dirty="0" err="1"/>
              <a:t>voice</a:t>
            </a:r>
            <a:r>
              <a:rPr lang="nl-BE" sz="2000" dirty="0"/>
              <a:t> </a:t>
            </a:r>
            <a:r>
              <a:rPr lang="nl-BE" sz="2000" dirty="0" err="1"/>
              <a:t>keyer</a:t>
            </a:r>
            <a:r>
              <a:rPr lang="nl-BE" sz="2000" dirty="0"/>
              <a:t>, antennes, mast, tent, tafels, stoelen, dieselgenerator, benzine, catering, PC met </a:t>
            </a:r>
            <a:r>
              <a:rPr lang="nl-BE" sz="2000" dirty="0" err="1"/>
              <a:t>logging</a:t>
            </a:r>
            <a:r>
              <a:rPr lang="nl-BE" sz="2000" dirty="0"/>
              <a:t> software (N1MM+ of </a:t>
            </a:r>
            <a:r>
              <a:rPr lang="nl-BE" sz="2000" dirty="0" err="1"/>
              <a:t>SuperDuper</a:t>
            </a:r>
            <a:r>
              <a:rPr lang="nl-BE" sz="2000" dirty="0"/>
              <a:t>), ….</a:t>
            </a:r>
          </a:p>
          <a:p>
            <a:pPr marL="285750" indent="-285750">
              <a:buFontTx/>
              <a:buChar char="-"/>
            </a:pPr>
            <a:r>
              <a:rPr lang="nl-BE" sz="2000" dirty="0"/>
              <a:t>Taakverdeling (wie, wat, wanneer)</a:t>
            </a:r>
          </a:p>
          <a:p>
            <a:pPr marL="285750" indent="-285750">
              <a:buFontTx/>
              <a:buChar char="-"/>
            </a:pPr>
            <a:r>
              <a:rPr lang="nl-BE" sz="2000" dirty="0"/>
              <a:t>Lijst met telefoonnummers</a:t>
            </a:r>
          </a:p>
          <a:p>
            <a:pPr marL="285750" indent="-285750">
              <a:buFontTx/>
              <a:buChar char="-"/>
            </a:pPr>
            <a:endParaRPr lang="nl-BE" dirty="0"/>
          </a:p>
          <a:p>
            <a:r>
              <a:rPr lang="nl-BE" dirty="0"/>
              <a:t>	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FA08-8F1F-4293-8CFC-BEF2E4A4AEE9}" type="slidenum">
              <a:rPr lang="nl-BE" smtClean="0"/>
              <a:t>7</a:t>
            </a:fld>
            <a:endParaRPr lang="nl-BE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F3B963A-988E-A57B-FA78-AA1A7947C2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47054"/>
            <a:ext cx="756196" cy="80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453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2532340D-E60F-E70F-E32E-00356AFE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FA08-8F1F-4293-8CFC-BEF2E4A4AEE9}" type="slidenum">
              <a:rPr lang="nl-BE" smtClean="0"/>
              <a:t>8</a:t>
            </a:fld>
            <a:endParaRPr lang="nl-BE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D755A752-B336-4612-6FCE-D2D1ECCA7725}"/>
              </a:ext>
            </a:extLst>
          </p:cNvPr>
          <p:cNvSpPr txBox="1"/>
          <p:nvPr/>
        </p:nvSpPr>
        <p:spPr>
          <a:xfrm>
            <a:off x="1079120" y="476672"/>
            <a:ext cx="698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i="1" u="sng" dirty="0"/>
              <a:t>De PRE-VELDDAG periode (1 maand voor de </a:t>
            </a:r>
            <a:r>
              <a:rPr lang="nl-BE" sz="2400" i="1" u="sng" dirty="0" err="1"/>
              <a:t>velddag</a:t>
            </a:r>
            <a:r>
              <a:rPr lang="nl-BE" sz="2400" i="1" u="sng" dirty="0"/>
              <a:t>)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8B189EC2-425D-9206-40DD-93D4D1340EC7}"/>
              </a:ext>
            </a:extLst>
          </p:cNvPr>
          <p:cNvSpPr txBox="1"/>
          <p:nvPr/>
        </p:nvSpPr>
        <p:spPr>
          <a:xfrm>
            <a:off x="1079120" y="1556792"/>
            <a:ext cx="691276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b="1" dirty="0">
                <a:solidFill>
                  <a:srgbClr val="FF0000"/>
                </a:solidFill>
              </a:rPr>
              <a:t>Elke</a:t>
            </a:r>
            <a:r>
              <a:rPr lang="nl-BE" sz="2400" dirty="0"/>
              <a:t> operator moet vertrouwd zijn met de bediening van de dieselgenerator, de </a:t>
            </a:r>
            <a:r>
              <a:rPr lang="nl-BE" sz="2400" dirty="0" err="1"/>
              <a:t>transceiver</a:t>
            </a:r>
            <a:r>
              <a:rPr lang="nl-BE" sz="2400" dirty="0"/>
              <a:t>, de PC en de </a:t>
            </a:r>
            <a:r>
              <a:rPr lang="nl-BE" sz="2400" dirty="0" err="1"/>
              <a:t>logging</a:t>
            </a:r>
            <a:r>
              <a:rPr lang="nl-BE" sz="2400" dirty="0"/>
              <a:t> software.</a:t>
            </a:r>
          </a:p>
          <a:p>
            <a:endParaRPr lang="nl-BE" sz="2400" dirty="0"/>
          </a:p>
          <a:p>
            <a:pPr algn="ctr"/>
            <a:r>
              <a:rPr lang="nl-BE" sz="5400" b="1" u="sng" dirty="0">
                <a:solidFill>
                  <a:srgbClr val="FF0000"/>
                </a:solidFill>
              </a:rPr>
              <a:t>DRY RUN!!!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CD2C9590-449B-A6E9-8A8E-1B7D3F8D400B}"/>
              </a:ext>
            </a:extLst>
          </p:cNvPr>
          <p:cNvSpPr txBox="1"/>
          <p:nvPr/>
        </p:nvSpPr>
        <p:spPr>
          <a:xfrm>
            <a:off x="1079120" y="4109223"/>
            <a:ext cx="734481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nl-BE" sz="2000" dirty="0"/>
              <a:t>Instellingen </a:t>
            </a:r>
            <a:r>
              <a:rPr lang="nl-BE" sz="2000" dirty="0" err="1"/>
              <a:t>transceiver</a:t>
            </a:r>
            <a:r>
              <a:rPr lang="nl-BE" sz="2000" dirty="0"/>
              <a:t> correct?</a:t>
            </a:r>
          </a:p>
          <a:p>
            <a:pPr marL="285750" indent="-285750">
              <a:buFontTx/>
              <a:buChar char="-"/>
            </a:pPr>
            <a:r>
              <a:rPr lang="nl-BE" sz="2000" dirty="0"/>
              <a:t>Instellingen PC (computerklok!)?</a:t>
            </a:r>
          </a:p>
          <a:p>
            <a:pPr marL="285750" indent="-285750">
              <a:buFontTx/>
              <a:buChar char="-"/>
            </a:pPr>
            <a:r>
              <a:rPr lang="nl-BE" sz="2000" dirty="0"/>
              <a:t>Instellingen </a:t>
            </a:r>
            <a:r>
              <a:rPr lang="nl-BE" sz="2000" dirty="0" err="1"/>
              <a:t>logging</a:t>
            </a:r>
            <a:r>
              <a:rPr lang="nl-BE" sz="2000" dirty="0"/>
              <a:t> programma?</a:t>
            </a:r>
          </a:p>
          <a:p>
            <a:pPr marL="285750" indent="-285750">
              <a:buFontTx/>
              <a:buChar char="-"/>
            </a:pPr>
            <a:r>
              <a:rPr lang="nl-BE" sz="2000" dirty="0"/>
              <a:t>CAT?</a:t>
            </a:r>
          </a:p>
          <a:p>
            <a:pPr marL="285750" indent="-285750">
              <a:buFontTx/>
              <a:buChar char="-"/>
            </a:pPr>
            <a:r>
              <a:rPr lang="nl-BE" sz="2000" dirty="0"/>
              <a:t>Werkt de hele ketting zoals het hoort?</a:t>
            </a:r>
          </a:p>
          <a:p>
            <a:endParaRPr lang="nl-BE" dirty="0"/>
          </a:p>
          <a:p>
            <a:endParaRPr lang="nl-BE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709D482-8BBC-C909-3199-94B070AF6B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47054"/>
            <a:ext cx="756196" cy="80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622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11337-DF5D-74EB-2C96-8F7684739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CDDCDD2B-E164-7589-6DE2-636522333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FA08-8F1F-4293-8CFC-BEF2E4A4AEE9}" type="slidenum">
              <a:rPr lang="nl-BE" smtClean="0"/>
              <a:t>9</a:t>
            </a:fld>
            <a:endParaRPr lang="nl-BE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1EC62176-69DD-FDDF-4955-A84D7D7F5D3E}"/>
              </a:ext>
            </a:extLst>
          </p:cNvPr>
          <p:cNvSpPr txBox="1"/>
          <p:nvPr/>
        </p:nvSpPr>
        <p:spPr>
          <a:xfrm>
            <a:off x="1079120" y="476672"/>
            <a:ext cx="698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i="1" u="sng" dirty="0"/>
              <a:t>De PRE-VELDDAG periode (1 maand voor de </a:t>
            </a:r>
            <a:r>
              <a:rPr lang="nl-BE" sz="2400" i="1" u="sng" dirty="0" err="1"/>
              <a:t>velddag</a:t>
            </a:r>
            <a:r>
              <a:rPr lang="nl-BE" sz="2400" i="1" u="sng" dirty="0"/>
              <a:t>) – </a:t>
            </a:r>
            <a:r>
              <a:rPr lang="nl-BE" sz="2400" i="1" u="sng" dirty="0">
                <a:solidFill>
                  <a:srgbClr val="FF0000"/>
                </a:solidFill>
              </a:rPr>
              <a:t>HET REGLEMENT</a:t>
            </a:r>
          </a:p>
          <a:p>
            <a:pPr algn="ctr"/>
            <a:endParaRPr lang="nl-BE" sz="2400" i="1" u="sng" dirty="0">
              <a:solidFill>
                <a:srgbClr val="FF0000"/>
              </a:solidFill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BCD679CE-B487-1E15-E968-EFD41C8EDE07}"/>
              </a:ext>
            </a:extLst>
          </p:cNvPr>
          <p:cNvSpPr txBox="1"/>
          <p:nvPr/>
        </p:nvSpPr>
        <p:spPr>
          <a:xfrm>
            <a:off x="1007112" y="1545770"/>
            <a:ext cx="712879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nl-BE" dirty="0"/>
              <a:t>Van 5/9 – 15:00 LT tot 6/9 – 14:59 LT</a:t>
            </a:r>
          </a:p>
          <a:p>
            <a:pPr marL="285750" indent="-285750">
              <a:buFontTx/>
              <a:buChar char="-"/>
            </a:pPr>
            <a:endParaRPr lang="nl-BE" dirty="0"/>
          </a:p>
          <a:p>
            <a:pPr marL="285750" indent="-285750">
              <a:buFontTx/>
              <a:buChar char="-"/>
            </a:pPr>
            <a:r>
              <a:rPr lang="nl-BE" dirty="0"/>
              <a:t>Cat A. 160-80-40 m</a:t>
            </a:r>
          </a:p>
          <a:p>
            <a:pPr marL="285750" indent="-285750">
              <a:buFontTx/>
              <a:buChar char="-"/>
            </a:pPr>
            <a:endParaRPr lang="nl-BE" dirty="0"/>
          </a:p>
          <a:p>
            <a:pPr marL="285750" indent="-285750">
              <a:buFontTx/>
              <a:buChar char="-"/>
            </a:pPr>
            <a:r>
              <a:rPr lang="nl-BE" dirty="0" err="1"/>
              <a:t>Contest</a:t>
            </a:r>
            <a:r>
              <a:rPr lang="nl-BE" dirty="0"/>
              <a:t> </a:t>
            </a:r>
            <a:r>
              <a:rPr lang="nl-BE" dirty="0" err="1"/>
              <a:t>preferred</a:t>
            </a:r>
            <a:r>
              <a:rPr lang="nl-BE" dirty="0"/>
              <a:t> </a:t>
            </a:r>
            <a:r>
              <a:rPr lang="nl-BE" dirty="0" err="1"/>
              <a:t>frequencies</a:t>
            </a:r>
            <a:r>
              <a:rPr lang="nl-BE" dirty="0"/>
              <a:t>: </a:t>
            </a:r>
          </a:p>
          <a:p>
            <a:pPr marL="742950" lvl="1" indent="-285750">
              <a:buFontTx/>
              <a:buChar char="-"/>
            </a:pPr>
            <a:r>
              <a:rPr lang="nl-BE" dirty="0"/>
              <a:t>1810-2000; </a:t>
            </a:r>
          </a:p>
          <a:p>
            <a:pPr marL="742950" lvl="1" indent="-285750">
              <a:buFontTx/>
              <a:buChar char="-"/>
            </a:pPr>
            <a:r>
              <a:rPr lang="nl-BE" dirty="0"/>
              <a:t>3600-3650 en 3700-3775;</a:t>
            </a:r>
          </a:p>
          <a:p>
            <a:pPr marL="742950" lvl="1" indent="-285750">
              <a:buFontTx/>
              <a:buChar char="-"/>
            </a:pPr>
            <a:r>
              <a:rPr lang="nl-BE" dirty="0"/>
              <a:t>7060-7100 en 7130-7200;</a:t>
            </a:r>
          </a:p>
          <a:p>
            <a:pPr marL="742950" lvl="1" indent="-285750">
              <a:buFontTx/>
              <a:buChar char="-"/>
            </a:pPr>
            <a:endParaRPr lang="nl-BE" dirty="0"/>
          </a:p>
          <a:p>
            <a:pPr marL="285750" lvl="1" indent="-285750">
              <a:buFontTx/>
              <a:buChar char="-"/>
            </a:pPr>
            <a:r>
              <a:rPr lang="nl-BE" dirty="0"/>
              <a:t>Vermogen: 100 W</a:t>
            </a:r>
          </a:p>
          <a:p>
            <a:pPr marL="285750" lvl="1" indent="-285750">
              <a:buFontTx/>
              <a:buChar char="-"/>
            </a:pPr>
            <a:endParaRPr lang="nl-BE" dirty="0"/>
          </a:p>
          <a:p>
            <a:pPr marL="285750" lvl="1" indent="-285750">
              <a:buFontTx/>
              <a:buChar char="-"/>
            </a:pPr>
            <a:r>
              <a:rPr lang="nl-BE" dirty="0"/>
              <a:t>Antenne: </a:t>
            </a:r>
            <a:r>
              <a:rPr lang="nl-BE" sz="2000" b="1" dirty="0">
                <a:solidFill>
                  <a:srgbClr val="FF0000"/>
                </a:solidFill>
              </a:rPr>
              <a:t>1</a:t>
            </a:r>
            <a:r>
              <a:rPr lang="nl-BE" dirty="0"/>
              <a:t> draadantenne (loop, dipool, verticale max 15 m hoog)</a:t>
            </a:r>
          </a:p>
          <a:p>
            <a:pPr marL="0" lvl="1"/>
            <a:endParaRPr lang="nl-BE" dirty="0"/>
          </a:p>
          <a:p>
            <a:pPr marL="285750" lvl="1" indent="-285750">
              <a:buFontTx/>
              <a:buChar char="-"/>
            </a:pPr>
            <a:r>
              <a:rPr lang="nl-BE" dirty="0"/>
              <a:t>Opstelling antennes: vanaf 4/9-15:00 u LT</a:t>
            </a:r>
          </a:p>
          <a:p>
            <a:endParaRPr lang="nl-BE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35B9797-5AA4-C721-CC68-DC1BE28197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47054"/>
            <a:ext cx="756196" cy="80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5271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776</TotalTime>
  <Words>790</Words>
  <Application>Microsoft Office PowerPoint</Application>
  <PresentationFormat>Diavoorstelling (4:3)</PresentationFormat>
  <Paragraphs>139</Paragraphs>
  <Slides>19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4" baseType="lpstr">
      <vt:lpstr>Calibri</vt:lpstr>
      <vt:lpstr>Verdana</vt:lpstr>
      <vt:lpstr>Wingdings</vt:lpstr>
      <vt:lpstr>Wingdings 2</vt:lpstr>
      <vt:lpstr>Aspect</vt:lpstr>
      <vt:lpstr>De IARU-Region 1 Velddag  Hoe begin je eraan?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Contesten. Hoe begin je eraan?</dc:title>
  <dc:creator>Luc Smet</dc:creator>
  <cp:lastModifiedBy>Luc Smet</cp:lastModifiedBy>
  <cp:revision>49</cp:revision>
  <dcterms:created xsi:type="dcterms:W3CDTF">2019-10-15T18:04:34Z</dcterms:created>
  <dcterms:modified xsi:type="dcterms:W3CDTF">2026-08-14T11:51:15Z</dcterms:modified>
</cp:coreProperties>
</file>